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25"/>
  </p:notesMasterIdLst>
  <p:sldIdLst>
    <p:sldId id="497" r:id="rId2"/>
    <p:sldId id="1096" r:id="rId3"/>
    <p:sldId id="472" r:id="rId4"/>
    <p:sldId id="262" r:id="rId5"/>
    <p:sldId id="1093" r:id="rId6"/>
    <p:sldId id="1094" r:id="rId7"/>
    <p:sldId id="1095" r:id="rId8"/>
    <p:sldId id="496" r:id="rId9"/>
    <p:sldId id="605" r:id="rId10"/>
    <p:sldId id="1070" r:id="rId11"/>
    <p:sldId id="1097" r:id="rId12"/>
    <p:sldId id="1086" r:id="rId13"/>
    <p:sldId id="596" r:id="rId14"/>
    <p:sldId id="578" r:id="rId15"/>
    <p:sldId id="597" r:id="rId16"/>
    <p:sldId id="579" r:id="rId17"/>
    <p:sldId id="1088" r:id="rId18"/>
    <p:sldId id="851" r:id="rId19"/>
    <p:sldId id="850" r:id="rId20"/>
    <p:sldId id="598" r:id="rId21"/>
    <p:sldId id="326" r:id="rId22"/>
    <p:sldId id="599" r:id="rId23"/>
    <p:sldId id="327" r:id="rId24"/>
    <p:sldId id="328" r:id="rId25"/>
    <p:sldId id="329" r:id="rId26"/>
    <p:sldId id="330" r:id="rId27"/>
    <p:sldId id="315" r:id="rId28"/>
    <p:sldId id="314" r:id="rId29"/>
    <p:sldId id="317" r:id="rId30"/>
    <p:sldId id="600" r:id="rId31"/>
    <p:sldId id="318" r:id="rId32"/>
    <p:sldId id="692" r:id="rId33"/>
    <p:sldId id="319" r:id="rId34"/>
    <p:sldId id="601" r:id="rId35"/>
    <p:sldId id="500" r:id="rId36"/>
    <p:sldId id="321" r:id="rId37"/>
    <p:sldId id="494" r:id="rId38"/>
    <p:sldId id="901" r:id="rId39"/>
    <p:sldId id="902" r:id="rId40"/>
    <p:sldId id="603" r:id="rId41"/>
    <p:sldId id="499" r:id="rId42"/>
    <p:sldId id="604" r:id="rId43"/>
    <p:sldId id="489" r:id="rId44"/>
    <p:sldId id="325" r:id="rId45"/>
    <p:sldId id="501" r:id="rId46"/>
    <p:sldId id="955" r:id="rId47"/>
    <p:sldId id="951" r:id="rId48"/>
    <p:sldId id="984" r:id="rId49"/>
    <p:sldId id="606" r:id="rId50"/>
    <p:sldId id="535" r:id="rId51"/>
    <p:sldId id="536" r:id="rId52"/>
    <p:sldId id="537" r:id="rId53"/>
    <p:sldId id="1098" r:id="rId54"/>
    <p:sldId id="538" r:id="rId55"/>
    <p:sldId id="883" r:id="rId56"/>
    <p:sldId id="898" r:id="rId57"/>
    <p:sldId id="900" r:id="rId58"/>
    <p:sldId id="842" r:id="rId59"/>
    <p:sldId id="843" r:id="rId60"/>
    <p:sldId id="844" r:id="rId61"/>
    <p:sldId id="845" r:id="rId62"/>
    <p:sldId id="932" r:id="rId63"/>
    <p:sldId id="846" r:id="rId64"/>
    <p:sldId id="1043" r:id="rId65"/>
    <p:sldId id="1044" r:id="rId66"/>
    <p:sldId id="590" r:id="rId67"/>
    <p:sldId id="490" r:id="rId68"/>
    <p:sldId id="491" r:id="rId69"/>
    <p:sldId id="492" r:id="rId70"/>
    <p:sldId id="493" r:id="rId71"/>
    <p:sldId id="495" r:id="rId72"/>
    <p:sldId id="958" r:id="rId73"/>
    <p:sldId id="959" r:id="rId74"/>
    <p:sldId id="960" r:id="rId75"/>
    <p:sldId id="971" r:id="rId76"/>
    <p:sldId id="961" r:id="rId77"/>
    <p:sldId id="962" r:id="rId78"/>
    <p:sldId id="966" r:id="rId79"/>
    <p:sldId id="967" r:id="rId80"/>
    <p:sldId id="963" r:id="rId81"/>
    <p:sldId id="970" r:id="rId82"/>
    <p:sldId id="972" r:id="rId83"/>
    <p:sldId id="973" r:id="rId84"/>
    <p:sldId id="974" r:id="rId85"/>
    <p:sldId id="1046" r:id="rId86"/>
    <p:sldId id="1047" r:id="rId87"/>
    <p:sldId id="1048" r:id="rId88"/>
    <p:sldId id="1049" r:id="rId89"/>
    <p:sldId id="1050" r:id="rId90"/>
    <p:sldId id="1051" r:id="rId91"/>
    <p:sldId id="1089" r:id="rId92"/>
    <p:sldId id="1052" r:id="rId93"/>
    <p:sldId id="1090" r:id="rId94"/>
    <p:sldId id="1053" r:id="rId95"/>
    <p:sldId id="1054" r:id="rId96"/>
    <p:sldId id="1091" r:id="rId97"/>
    <p:sldId id="1055" r:id="rId98"/>
    <p:sldId id="1056" r:id="rId99"/>
    <p:sldId id="1057" r:id="rId100"/>
    <p:sldId id="1058" r:id="rId101"/>
    <p:sldId id="595" r:id="rId102"/>
    <p:sldId id="539" r:id="rId103"/>
    <p:sldId id="580" r:id="rId104"/>
    <p:sldId id="620" r:id="rId105"/>
    <p:sldId id="1041" r:id="rId106"/>
    <p:sldId id="1040" r:id="rId107"/>
    <p:sldId id="621" r:id="rId108"/>
    <p:sldId id="796" r:id="rId109"/>
    <p:sldId id="931" r:id="rId110"/>
    <p:sldId id="985" r:id="rId111"/>
    <p:sldId id="849" r:id="rId112"/>
    <p:sldId id="800" r:id="rId113"/>
    <p:sldId id="615" r:id="rId114"/>
    <p:sldId id="506" r:id="rId115"/>
    <p:sldId id="803" r:id="rId116"/>
    <p:sldId id="804" r:id="rId117"/>
    <p:sldId id="791" r:id="rId118"/>
    <p:sldId id="793" r:id="rId119"/>
    <p:sldId id="794" r:id="rId120"/>
    <p:sldId id="795" r:id="rId121"/>
    <p:sldId id="616" r:id="rId122"/>
    <p:sldId id="505" r:id="rId123"/>
    <p:sldId id="513" r:id="rId124"/>
    <p:sldId id="1017" r:id="rId125"/>
    <p:sldId id="1009" r:id="rId126"/>
    <p:sldId id="1010" r:id="rId127"/>
    <p:sldId id="618" r:id="rId128"/>
    <p:sldId id="619" r:id="rId129"/>
    <p:sldId id="617" r:id="rId130"/>
    <p:sldId id="502" r:id="rId131"/>
    <p:sldId id="503" r:id="rId132"/>
    <p:sldId id="699" r:id="rId133"/>
    <p:sldId id="504" r:id="rId134"/>
    <p:sldId id="700" r:id="rId135"/>
    <p:sldId id="679" r:id="rId136"/>
    <p:sldId id="940" r:id="rId137"/>
    <p:sldId id="942" r:id="rId138"/>
    <p:sldId id="941" r:id="rId139"/>
    <p:sldId id="677" r:id="rId140"/>
    <p:sldId id="678" r:id="rId141"/>
    <p:sldId id="680" r:id="rId142"/>
    <p:sldId id="507" r:id="rId143"/>
    <p:sldId id="591" r:id="rId144"/>
    <p:sldId id="509" r:id="rId145"/>
    <p:sldId id="510" r:id="rId146"/>
    <p:sldId id="511" r:id="rId147"/>
    <p:sldId id="512" r:id="rId148"/>
    <p:sldId id="527" r:id="rId149"/>
    <p:sldId id="529" r:id="rId150"/>
    <p:sldId id="701" r:id="rId151"/>
    <p:sldId id="853" r:id="rId152"/>
    <p:sldId id="530" r:id="rId153"/>
    <p:sldId id="899" r:id="rId154"/>
    <p:sldId id="702" r:id="rId155"/>
    <p:sldId id="531" r:id="rId156"/>
    <p:sldId id="947" r:id="rId157"/>
    <p:sldId id="948" r:id="rId158"/>
    <p:sldId id="949" r:id="rId159"/>
    <p:sldId id="950" r:id="rId160"/>
    <p:sldId id="644" r:id="rId161"/>
    <p:sldId id="854" r:id="rId162"/>
    <p:sldId id="645" r:id="rId163"/>
    <p:sldId id="855" r:id="rId164"/>
    <p:sldId id="816" r:id="rId165"/>
    <p:sldId id="817" r:id="rId166"/>
    <p:sldId id="545" r:id="rId167"/>
    <p:sldId id="533" r:id="rId168"/>
    <p:sldId id="534" r:id="rId169"/>
    <p:sldId id="542" r:id="rId170"/>
    <p:sldId id="543" r:id="rId171"/>
    <p:sldId id="544" r:id="rId172"/>
    <p:sldId id="546" r:id="rId173"/>
    <p:sldId id="522" r:id="rId174"/>
    <p:sldId id="523" r:id="rId175"/>
    <p:sldId id="809" r:id="rId176"/>
    <p:sldId id="526" r:id="rId177"/>
    <p:sldId id="524" r:id="rId178"/>
    <p:sldId id="525" r:id="rId179"/>
    <p:sldId id="548" r:id="rId180"/>
    <p:sldId id="646" r:id="rId181"/>
    <p:sldId id="647" r:id="rId182"/>
    <p:sldId id="773" r:id="rId183"/>
    <p:sldId id="772" r:id="rId184"/>
    <p:sldId id="789" r:id="rId185"/>
    <p:sldId id="790" r:id="rId186"/>
    <p:sldId id="549" r:id="rId187"/>
    <p:sldId id="550" r:id="rId188"/>
    <p:sldId id="547" r:id="rId189"/>
    <p:sldId id="515" r:id="rId190"/>
    <p:sldId id="516" r:id="rId191"/>
    <p:sldId id="517" r:id="rId192"/>
    <p:sldId id="551" r:id="rId193"/>
    <p:sldId id="554" r:id="rId194"/>
    <p:sldId id="555" r:id="rId195"/>
    <p:sldId id="556" r:id="rId196"/>
    <p:sldId id="557" r:id="rId197"/>
    <p:sldId id="558" r:id="rId198"/>
    <p:sldId id="562" r:id="rId199"/>
    <p:sldId id="563" r:id="rId200"/>
    <p:sldId id="661" r:id="rId201"/>
    <p:sldId id="625" r:id="rId202"/>
    <p:sldId id="559" r:id="rId203"/>
    <p:sldId id="304" r:id="rId204"/>
    <p:sldId id="560" r:id="rId205"/>
    <p:sldId id="1075" r:id="rId206"/>
    <p:sldId id="1076" r:id="rId207"/>
    <p:sldId id="903" r:id="rId208"/>
    <p:sldId id="561" r:id="rId209"/>
    <p:sldId id="564" r:id="rId210"/>
    <p:sldId id="1042" r:id="rId211"/>
    <p:sldId id="826" r:id="rId212"/>
    <p:sldId id="566" r:id="rId213"/>
    <p:sldId id="567" r:id="rId214"/>
    <p:sldId id="832" r:id="rId215"/>
    <p:sldId id="568" r:id="rId216"/>
    <p:sldId id="1077" r:id="rId217"/>
    <p:sldId id="820" r:id="rId218"/>
    <p:sldId id="821" r:id="rId219"/>
    <p:sldId id="798" r:id="rId220"/>
    <p:sldId id="799" r:id="rId221"/>
    <p:sldId id="666" r:id="rId222"/>
    <p:sldId id="665" r:id="rId223"/>
    <p:sldId id="569" r:id="rId224"/>
    <p:sldId id="944" r:id="rId225"/>
    <p:sldId id="823" r:id="rId226"/>
    <p:sldId id="570" r:id="rId227"/>
    <p:sldId id="864" r:id="rId228"/>
    <p:sldId id="863" r:id="rId229"/>
    <p:sldId id="806" r:id="rId230"/>
    <p:sldId id="807" r:id="rId231"/>
    <p:sldId id="828" r:id="rId232"/>
    <p:sldId id="1092" r:id="rId233"/>
    <p:sldId id="827" r:id="rId234"/>
    <p:sldId id="572" r:id="rId235"/>
    <p:sldId id="836" r:id="rId236"/>
    <p:sldId id="837" r:id="rId237"/>
    <p:sldId id="573" r:id="rId238"/>
    <p:sldId id="574" r:id="rId239"/>
    <p:sldId id="838" r:id="rId240"/>
    <p:sldId id="839" r:id="rId241"/>
    <p:sldId id="582" r:id="rId242"/>
    <p:sldId id="581" r:id="rId243"/>
    <p:sldId id="859" r:id="rId244"/>
    <p:sldId id="1059" r:id="rId245"/>
    <p:sldId id="1060" r:id="rId246"/>
    <p:sldId id="576" r:id="rId247"/>
    <p:sldId id="824" r:id="rId248"/>
    <p:sldId id="577" r:id="rId249"/>
    <p:sldId id="935" r:id="rId250"/>
    <p:sldId id="371" r:id="rId251"/>
    <p:sldId id="575" r:id="rId252"/>
    <p:sldId id="733" r:id="rId253"/>
    <p:sldId id="583" r:id="rId254"/>
    <p:sldId id="584" r:id="rId255"/>
    <p:sldId id="585" r:id="rId256"/>
    <p:sldId id="609" r:id="rId257"/>
    <p:sldId id="610" r:id="rId258"/>
    <p:sldId id="703" r:id="rId259"/>
    <p:sldId id="611" r:id="rId260"/>
    <p:sldId id="612" r:id="rId261"/>
    <p:sldId id="704" r:id="rId262"/>
    <p:sldId id="613" r:id="rId263"/>
    <p:sldId id="705" r:id="rId264"/>
    <p:sldId id="614" r:id="rId265"/>
    <p:sldId id="311" r:id="rId266"/>
    <p:sldId id="934" r:id="rId267"/>
    <p:sldId id="937" r:id="rId268"/>
    <p:sldId id="894" r:id="rId269"/>
    <p:sldId id="312" r:id="rId270"/>
    <p:sldId id="892" r:id="rId271"/>
    <p:sldId id="911" r:id="rId272"/>
    <p:sldId id="912" r:id="rId273"/>
    <p:sldId id="587" r:id="rId274"/>
    <p:sldId id="675" r:id="rId275"/>
    <p:sldId id="588" r:id="rId276"/>
    <p:sldId id="997" r:id="rId277"/>
    <p:sldId id="706" r:id="rId278"/>
    <p:sldId id="589" r:id="rId279"/>
    <p:sldId id="998" r:id="rId280"/>
    <p:sldId id="856" r:id="rId281"/>
    <p:sldId id="857" r:id="rId282"/>
    <p:sldId id="707" r:id="rId283"/>
    <p:sldId id="815" r:id="rId284"/>
    <p:sldId id="979" r:id="rId285"/>
    <p:sldId id="982" r:id="rId286"/>
    <p:sldId id="983" r:id="rId287"/>
    <p:sldId id="975" r:id="rId288"/>
    <p:sldId id="708" r:id="rId289"/>
    <p:sldId id="593" r:id="rId290"/>
    <p:sldId id="709" r:id="rId291"/>
    <p:sldId id="594" r:id="rId292"/>
    <p:sldId id="710" r:id="rId293"/>
    <p:sldId id="607" r:id="rId294"/>
    <p:sldId id="336" r:id="rId295"/>
    <p:sldId id="337" r:id="rId296"/>
    <p:sldId id="748" r:id="rId297"/>
    <p:sldId id="1034" r:id="rId298"/>
    <p:sldId id="622" r:id="rId299"/>
    <p:sldId id="989" r:id="rId300"/>
    <p:sldId id="987" r:id="rId301"/>
    <p:sldId id="623" r:id="rId302"/>
    <p:sldId id="1035" r:id="rId303"/>
    <p:sldId id="990" r:id="rId304"/>
    <p:sldId id="991" r:id="rId305"/>
    <p:sldId id="858" r:id="rId306"/>
    <p:sldId id="627" r:id="rId307"/>
    <p:sldId id="628" r:id="rId308"/>
    <p:sldId id="1036" r:id="rId309"/>
    <p:sldId id="626" r:id="rId310"/>
    <p:sldId id="992" r:id="rId311"/>
    <p:sldId id="1037" r:id="rId312"/>
    <p:sldId id="629" r:id="rId313"/>
    <p:sldId id="1038" r:id="rId314"/>
    <p:sldId id="630" r:id="rId315"/>
    <p:sldId id="1039" r:id="rId316"/>
    <p:sldId id="1082" r:id="rId317"/>
    <p:sldId id="818" r:id="rId318"/>
    <p:sldId id="631" r:id="rId319"/>
    <p:sldId id="993" r:id="rId320"/>
    <p:sldId id="1081" r:id="rId321"/>
    <p:sldId id="1083" r:id="rId322"/>
    <p:sldId id="913" r:id="rId323"/>
    <p:sldId id="632" r:id="rId324"/>
    <p:sldId id="994" r:id="rId325"/>
    <p:sldId id="1085" r:id="rId326"/>
    <p:sldId id="1084" r:id="rId327"/>
    <p:sldId id="751" r:id="rId328"/>
    <p:sldId id="352" r:id="rId329"/>
    <p:sldId id="633" r:id="rId330"/>
    <p:sldId id="995" r:id="rId331"/>
    <p:sldId id="996" r:id="rId332"/>
    <p:sldId id="634" r:id="rId333"/>
    <p:sldId id="635" r:id="rId334"/>
    <p:sldId id="368" r:id="rId335"/>
    <p:sldId id="636" r:id="rId336"/>
    <p:sldId id="663" r:id="rId337"/>
    <p:sldId id="664" r:id="rId338"/>
    <p:sldId id="637" r:id="rId339"/>
    <p:sldId id="638" r:id="rId340"/>
    <p:sldId id="712" r:id="rId341"/>
    <p:sldId id="713" r:id="rId342"/>
    <p:sldId id="714" r:id="rId343"/>
    <p:sldId id="379" r:id="rId344"/>
    <p:sldId id="953" r:id="rId345"/>
    <p:sldId id="1018" r:id="rId346"/>
    <p:sldId id="1019" r:id="rId347"/>
    <p:sldId id="1020" r:id="rId348"/>
    <p:sldId id="643" r:id="rId349"/>
    <p:sldId id="642" r:id="rId350"/>
    <p:sldId id="847" r:id="rId351"/>
    <p:sldId id="848" r:id="rId352"/>
    <p:sldId id="640" r:id="rId353"/>
    <p:sldId id="641" r:id="rId354"/>
    <p:sldId id="648" r:id="rId355"/>
    <p:sldId id="649" r:id="rId356"/>
    <p:sldId id="650" r:id="rId357"/>
    <p:sldId id="651" r:id="rId358"/>
    <p:sldId id="652" r:id="rId359"/>
    <p:sldId id="653" r:id="rId360"/>
    <p:sldId id="386" r:id="rId361"/>
    <p:sldId id="654" r:id="rId362"/>
    <p:sldId id="655" r:id="rId363"/>
    <p:sldId id="656" r:id="rId364"/>
    <p:sldId id="397" r:id="rId365"/>
    <p:sldId id="657" r:id="rId366"/>
    <p:sldId id="658" r:id="rId367"/>
    <p:sldId id="659" r:id="rId368"/>
    <p:sldId id="1072" r:id="rId369"/>
    <p:sldId id="399" r:id="rId370"/>
    <p:sldId id="660" r:id="rId371"/>
    <p:sldId id="829" r:id="rId372"/>
    <p:sldId id="830" r:id="rId373"/>
    <p:sldId id="669" r:id="rId374"/>
    <p:sldId id="670" r:id="rId375"/>
    <p:sldId id="1071" r:id="rId376"/>
    <p:sldId id="683" r:id="rId377"/>
    <p:sldId id="684" r:id="rId378"/>
    <p:sldId id="682" r:id="rId379"/>
    <p:sldId id="860" r:id="rId380"/>
    <p:sldId id="671" r:id="rId381"/>
    <p:sldId id="672" r:id="rId382"/>
    <p:sldId id="673" r:id="rId383"/>
    <p:sldId id="674" r:id="rId384"/>
    <p:sldId id="801" r:id="rId385"/>
    <p:sldId id="1012" r:id="rId386"/>
    <p:sldId id="1013" r:id="rId387"/>
    <p:sldId id="1016" r:id="rId388"/>
    <p:sldId id="802" r:id="rId389"/>
    <p:sldId id="914" r:id="rId390"/>
    <p:sldId id="852" r:id="rId391"/>
    <p:sldId id="1015" r:id="rId392"/>
    <p:sldId id="895" r:id="rId393"/>
    <p:sldId id="896" r:id="rId394"/>
    <p:sldId id="978" r:id="rId395"/>
    <p:sldId id="686" r:id="rId396"/>
    <p:sldId id="685" r:id="rId397"/>
    <p:sldId id="957" r:id="rId398"/>
    <p:sldId id="719" r:id="rId399"/>
    <p:sldId id="720" r:id="rId400"/>
    <p:sldId id="715" r:id="rId401"/>
    <p:sldId id="716" r:id="rId402"/>
    <p:sldId id="717" r:id="rId403"/>
    <p:sldId id="872" r:id="rId404"/>
    <p:sldId id="721" r:id="rId405"/>
    <p:sldId id="722" r:id="rId406"/>
    <p:sldId id="718" r:id="rId407"/>
    <p:sldId id="723" r:id="rId408"/>
    <p:sldId id="724" r:id="rId409"/>
    <p:sldId id="749" r:id="rId410"/>
    <p:sldId id="915" r:id="rId411"/>
    <p:sldId id="750" r:id="rId412"/>
    <p:sldId id="810" r:id="rId413"/>
    <p:sldId id="811" r:id="rId414"/>
    <p:sldId id="1078" r:id="rId415"/>
    <p:sldId id="812" r:id="rId416"/>
    <p:sldId id="725" r:id="rId417"/>
    <p:sldId id="726" r:id="rId418"/>
    <p:sldId id="1073" r:id="rId419"/>
    <p:sldId id="1011" r:id="rId420"/>
    <p:sldId id="1061" r:id="rId421"/>
    <p:sldId id="1062" r:id="rId422"/>
    <p:sldId id="1063" r:id="rId423"/>
    <p:sldId id="1064" r:id="rId424"/>
    <p:sldId id="1065" r:id="rId425"/>
    <p:sldId id="1066" r:id="rId426"/>
    <p:sldId id="1067" r:id="rId427"/>
    <p:sldId id="1068" r:id="rId428"/>
    <p:sldId id="727" r:id="rId429"/>
    <p:sldId id="728" r:id="rId430"/>
    <p:sldId id="781" r:id="rId431"/>
    <p:sldId id="1007" r:id="rId432"/>
    <p:sldId id="730" r:id="rId433"/>
    <p:sldId id="1079" r:id="rId434"/>
    <p:sldId id="1080" r:id="rId435"/>
    <p:sldId id="775" r:id="rId436"/>
    <p:sldId id="734" r:id="rId437"/>
    <p:sldId id="735" r:id="rId438"/>
    <p:sldId id="738" r:id="rId439"/>
    <p:sldId id="774" r:id="rId440"/>
    <p:sldId id="737" r:id="rId441"/>
    <p:sldId id="740" r:id="rId442"/>
    <p:sldId id="968" r:id="rId443"/>
    <p:sldId id="969" r:id="rId444"/>
    <p:sldId id="1045" r:id="rId445"/>
    <p:sldId id="986" r:id="rId446"/>
    <p:sldId id="427" r:id="rId447"/>
    <p:sldId id="688" r:id="rId448"/>
    <p:sldId id="689" r:id="rId449"/>
    <p:sldId id="731" r:id="rId450"/>
    <p:sldId id="732" r:id="rId451"/>
    <p:sldId id="758" r:id="rId452"/>
    <p:sldId id="759" r:id="rId453"/>
    <p:sldId id="916" r:id="rId454"/>
    <p:sldId id="917" r:id="rId455"/>
    <p:sldId id="840" r:id="rId456"/>
    <p:sldId id="841" r:id="rId457"/>
    <p:sldId id="939" r:id="rId458"/>
    <p:sldId id="766" r:id="rId459"/>
    <p:sldId id="767" r:id="rId460"/>
    <p:sldId id="776" r:id="rId461"/>
    <p:sldId id="752" r:id="rId462"/>
    <p:sldId id="753" r:id="rId463"/>
    <p:sldId id="764" r:id="rId464"/>
    <p:sldId id="765" r:id="rId465"/>
    <p:sldId id="874" r:id="rId466"/>
    <p:sldId id="946" r:id="rId467"/>
    <p:sldId id="777" r:id="rId468"/>
    <p:sldId id="762" r:id="rId469"/>
    <p:sldId id="763" r:id="rId470"/>
    <p:sldId id="769" r:id="rId471"/>
    <p:sldId id="770" r:id="rId472"/>
    <p:sldId id="873" r:id="rId473"/>
    <p:sldId id="875" r:id="rId474"/>
    <p:sldId id="1069" r:id="rId475"/>
    <p:sldId id="943" r:id="rId476"/>
    <p:sldId id="755" r:id="rId477"/>
    <p:sldId id="754" r:id="rId478"/>
    <p:sldId id="760" r:id="rId479"/>
    <p:sldId id="952" r:id="rId480"/>
    <p:sldId id="768" r:id="rId481"/>
    <p:sldId id="761" r:id="rId482"/>
    <p:sldId id="861" r:id="rId483"/>
    <p:sldId id="862" r:id="rId484"/>
    <p:sldId id="756" r:id="rId485"/>
    <p:sldId id="771" r:id="rId486"/>
    <p:sldId id="876" r:id="rId487"/>
    <p:sldId id="877" r:id="rId488"/>
    <p:sldId id="778" r:id="rId489"/>
    <p:sldId id="779" r:id="rId490"/>
    <p:sldId id="834" r:id="rId491"/>
    <p:sldId id="780" r:id="rId492"/>
    <p:sldId id="833" r:id="rId493"/>
    <p:sldId id="783" r:id="rId494"/>
    <p:sldId id="880" r:id="rId495"/>
    <p:sldId id="881" r:id="rId496"/>
    <p:sldId id="879" r:id="rId497"/>
    <p:sldId id="866" r:id="rId498"/>
    <p:sldId id="878" r:id="rId499"/>
    <p:sldId id="867" r:id="rId500"/>
    <p:sldId id="868" r:id="rId501"/>
    <p:sldId id="870" r:id="rId502"/>
    <p:sldId id="871" r:id="rId503"/>
    <p:sldId id="869" r:id="rId504"/>
    <p:sldId id="1033" r:id="rId505"/>
    <p:sldId id="1021" r:id="rId506"/>
    <p:sldId id="1022" r:id="rId507"/>
    <p:sldId id="1023" r:id="rId508"/>
    <p:sldId id="1024" r:id="rId509"/>
    <p:sldId id="1025" r:id="rId510"/>
    <p:sldId id="1027" r:id="rId511"/>
    <p:sldId id="1028" r:id="rId512"/>
    <p:sldId id="1029" r:id="rId513"/>
    <p:sldId id="1030" r:id="rId514"/>
    <p:sldId id="1032" r:id="rId515"/>
    <p:sldId id="1031" r:id="rId516"/>
    <p:sldId id="885" r:id="rId517"/>
    <p:sldId id="1074" r:id="rId518"/>
    <p:sldId id="976" r:id="rId519"/>
    <p:sldId id="933" r:id="rId520"/>
    <p:sldId id="954" r:id="rId521"/>
    <p:sldId id="788" r:id="rId522"/>
    <p:sldId id="988" r:id="rId523"/>
    <p:sldId id="1026" r:id="rId5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7EEEE3"/>
    <a:srgbClr val="2658E6"/>
    <a:srgbClr val="C74C49"/>
    <a:srgbClr val="E12F2B"/>
    <a:srgbClr val="C41A1A"/>
    <a:srgbClr val="E01E1E"/>
    <a:srgbClr val="FE1212"/>
    <a:srgbClr val="D9DD21"/>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70" d="100"/>
          <a:sy n="70" d="100"/>
        </p:scale>
        <p:origin x="1386" y="60"/>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commentAuthors" Target="commentAuthors.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viewProps" Target="viewProps.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tableStyles" Target="tableStyles.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notesMaster" Target="notesMasters/notesMaster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presProps" Target="presProps.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theme" Target="theme/theme1.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28-04-2020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307</a:t>
            </a:fld>
            <a:endParaRPr lang="en-IN"/>
          </a:p>
        </p:txBody>
      </p:sp>
    </p:spTree>
    <p:extLst>
      <p:ext uri="{BB962C8B-B14F-4D97-AF65-F5344CB8AC3E}">
        <p14:creationId xmlns:p14="http://schemas.microsoft.com/office/powerpoint/2010/main" val="1761513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310</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11999534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4/28/2020</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4/28/2020</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4/28/2020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4/28/2020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gif"/></Relationships>
</file>

<file path=ppt/slides/_rels/slide1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2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s>
</file>

<file path=ppt/slides/_rels/slide2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30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136.png"/></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3" Type="http://schemas.openxmlformats.org/officeDocument/2006/relationships/image" Target="../media/image147.gif"/><Relationship Id="rId2" Type="http://schemas.openxmlformats.org/officeDocument/2006/relationships/image" Target="../media/image146.gif"/><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5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69354" y="449377"/>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0" y="3501008"/>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1219200" y="4293096"/>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a:solidFill>
                  <a:srgbClr val="17A889"/>
                </a:solidFill>
                <a:latin typeface="Arial" pitchFamily="34" charset="0"/>
                <a:cs typeface="Arial" pitchFamily="34" charset="0"/>
              </a:rPr>
              <a:t>iet</a:t>
            </a:r>
          </a:p>
        </p:txBody>
      </p:sp>
      <p:pic>
        <p:nvPicPr>
          <p:cNvPr id="13" name="Picture 12">
            <a:extLst>
              <a:ext uri="{FF2B5EF4-FFF2-40B4-BE49-F238E27FC236}">
                <a16:creationId xmlns:a16="http://schemas.microsoft.com/office/drawing/2014/main" id="{D3D8FB20-652F-40C0-91CB-254977560B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52" y="32022"/>
            <a:ext cx="2809082" cy="867972"/>
          </a:xfrm>
          <a:prstGeom prst="rect">
            <a:avLst/>
          </a:prstGeom>
        </p:spPr>
      </p:pic>
      <p:sp>
        <p:nvSpPr>
          <p:cNvPr id="2" name="Rectangle 1">
            <a:extLst>
              <a:ext uri="{FF2B5EF4-FFF2-40B4-BE49-F238E27FC236}">
                <a16:creationId xmlns:a16="http://schemas.microsoft.com/office/drawing/2014/main" id="{6688B949-BD41-427D-9762-7848D58E60C5}"/>
              </a:ext>
            </a:extLst>
          </p:cNvPr>
          <p:cNvSpPr/>
          <p:nvPr/>
        </p:nvSpPr>
        <p:spPr>
          <a:xfrm>
            <a:off x="85550" y="5445224"/>
            <a:ext cx="8624704" cy="769441"/>
          </a:xfrm>
          <a:prstGeom prst="rect">
            <a:avLst/>
          </a:prstGeom>
        </p:spPr>
        <p:txBody>
          <a:bodyPr wrap="square">
            <a:spAutoFit/>
          </a:bodyPr>
          <a:lstStyle/>
          <a:p>
            <a:r>
              <a:rPr lang="en-IN" sz="22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7AA9DFD0-AAEC-4328-9C02-00DDDC98635E}"/>
              </a:ext>
            </a:extLst>
          </p:cNvPr>
          <p:cNvSpPr/>
          <p:nvPr/>
        </p:nvSpPr>
        <p:spPr>
          <a:xfrm>
            <a:off x="75547" y="2350041"/>
            <a:ext cx="8624704" cy="430887"/>
          </a:xfrm>
          <a:prstGeom prst="rect">
            <a:avLst/>
          </a:prstGeom>
        </p:spPr>
        <p:txBody>
          <a:bodyPr wrap="square">
            <a:spAutoFit/>
          </a:bodyPr>
          <a:lstStyle/>
          <a:p>
            <a:r>
              <a:rPr lang="en-IN" sz="2200" dirty="0">
                <a:solidFill>
                  <a:schemeClr val="accent6">
                    <a:lumMod val="50000"/>
                  </a:schemeClr>
                </a:solidFill>
              </a:rPr>
              <a:t>Before we start DBT module. 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i="1" dirty="0">
                <a:solidFill>
                  <a:srgbClr val="FF0000"/>
                </a:solidFill>
                <a:latin typeface="Arial" panose="020B0604020202020204" pitchFamily="34" charset="0"/>
                <a:cs typeface="Arial" panose="020B0604020202020204" pitchFamily="34" charset="0"/>
              </a:rPr>
              <a:t>(in Relational Algebra "R" stands for relation)</a:t>
            </a:r>
            <a:r>
              <a:rPr lang="en-IN" sz="2800"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r>
              <a:rPr lang="en-IN" sz="2000" dirty="0">
                <a:latin typeface="Arial" panose="020B0604020202020204" pitchFamily="34" charset="0"/>
                <a:cs typeface="Arial" panose="020B0604020202020204" pitchFamily="34" charset="0"/>
              </a:rPr>
              <a:t>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IN" sz="2000" dirty="0">
                <a:solidFill>
                  <a:srgbClr val="7EEEE3"/>
                </a:solidFill>
                <a:latin typeface="Arial" panose="020B0604020202020204" pitchFamily="34" charset="0"/>
                <a:cs typeface="Arial" panose="020B0604020202020204" pitchFamily="34" charset="0"/>
              </a:rPr>
              <a:t>are columns</a:t>
            </a:r>
            <a:r>
              <a:rPr lang="en-IN" sz="2000" dirty="0">
                <a:latin typeface="Arial" panose="020B0604020202020204" pitchFamily="34" charset="0"/>
                <a:cs typeface="Arial" panose="020B0604020202020204" pitchFamily="34" charset="0"/>
              </a:rPr>
              <a:t>).</a:t>
            </a:r>
          </a:p>
        </p:txBody>
      </p:sp>
      <p:sp>
        <p:nvSpPr>
          <p:cNvPr id="5" name="Rectangle 4"/>
          <p:cNvSpPr/>
          <p:nvPr/>
        </p:nvSpPr>
        <p:spPr>
          <a:xfrm>
            <a:off x="228600" y="2260029"/>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a:t>
            </a:r>
            <a:r>
              <a:rPr lang="en-IN" sz="2400" b="1" dirty="0">
                <a:solidFill>
                  <a:srgbClr val="C00000"/>
                </a:solidFill>
                <a:latin typeface="Arial" panose="020B0604020202020204" pitchFamily="34" charset="0"/>
                <a:cs typeface="Arial" panose="020B0604020202020204" pitchFamily="34" charset="0"/>
              </a:rPr>
              <a:t>entities</a:t>
            </a:r>
            <a:r>
              <a:rPr lang="en-IN" sz="2000" dirty="0">
                <a:latin typeface="Arial" panose="020B0604020202020204" pitchFamily="34" charset="0"/>
                <a:cs typeface="Arial" panose="020B0604020202020204" pitchFamily="34" charset="0"/>
              </a:rPr>
              <a:t>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42844" y="3717032"/>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214282" y="5211561"/>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5750950" y="3865932"/>
            <a:ext cx="3393050" cy="707886"/>
          </a:xfrm>
          <a:prstGeom prst="rect">
            <a:avLst/>
          </a:prstGeom>
        </p:spPr>
        <p:txBody>
          <a:bodyPr wrap="square">
            <a:spAutoFit/>
          </a:bodyPr>
          <a:lstStyle/>
          <a:p>
            <a:r>
              <a:rPr lang="en-US" sz="2000" dirty="0"/>
              <a:t>Foreign Key is also know as </a:t>
            </a:r>
            <a:r>
              <a:rPr lang="en-US" sz="2000" dirty="0">
                <a:solidFill>
                  <a:srgbClr val="006C86"/>
                </a:solidFill>
              </a:rPr>
              <a:t>Reference key /Referential key.</a:t>
            </a:r>
          </a:p>
        </p:txBody>
      </p:sp>
    </p:spTree>
    <p:extLst>
      <p:ext uri="{BB962C8B-B14F-4D97-AF65-F5344CB8AC3E}">
        <p14:creationId xmlns:p14="http://schemas.microsoft.com/office/powerpoint/2010/main" val="350809653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 y="3350896"/>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71450" y="160338"/>
            <a:ext cx="448231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71450" y="802721"/>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1200329"/>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a:t>
            </a:r>
            <a:r>
              <a:rPr lang="en-IN" sz="2400" b="1" i="1" dirty="0">
                <a:solidFill>
                  <a:srgbClr val="006C86"/>
                </a:solidFill>
                <a:latin typeface="Segoe UI Light" panose="020B0502040204020203" pitchFamily="34" charset="0"/>
                <a:cs typeface="Segoe UI Light" panose="020B0502040204020203" pitchFamily="34" charset="0"/>
              </a:rPr>
              <a:t>blank</a:t>
            </a:r>
            <a:r>
              <a:rPr lang="en-IN" sz="2400" i="1" dirty="0">
                <a:solidFill>
                  <a:srgbClr val="006C86"/>
                </a:solidFill>
                <a:latin typeface="Segoe UI Light" panose="020B0502040204020203" pitchFamily="34" charset="0"/>
                <a:cs typeface="Segoe UI Light" panose="020B0502040204020203" pitchFamily="34" charset="0"/>
              </a:rPr>
              <a:t> or </a:t>
            </a:r>
            <a:r>
              <a:rPr lang="en-IN" sz="2400" b="1" i="1" dirty="0">
                <a:solidFill>
                  <a:srgbClr val="006C86"/>
                </a:solidFill>
                <a:latin typeface="Segoe UI Light" panose="020B0502040204020203" pitchFamily="34" charset="0"/>
                <a:cs typeface="Segoe UI Light" panose="020B0502040204020203" pitchFamily="34" charset="0"/>
              </a:rPr>
              <a:t>0</a:t>
            </a:r>
            <a:r>
              <a:rPr lang="en-IN" sz="2400" i="1" dirty="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a:p>
            <a:r>
              <a:rPr lang="en-US" sz="2400" i="1" dirty="0">
                <a:solidFill>
                  <a:srgbClr val="006C86"/>
                </a:solidFill>
                <a:latin typeface="Segoe UI Light" panose="020B0502040204020203" pitchFamily="34" charset="0"/>
                <a:cs typeface="Segoe UI Light" panose="020B0502040204020203" pitchFamily="34" charset="0"/>
              </a:rPr>
              <a:t>The number of tuples in a relation is known as </a:t>
            </a:r>
            <a:r>
              <a:rPr lang="en-US" sz="2400" b="1" i="1" dirty="0">
                <a:solidFill>
                  <a:srgbClr val="006C86"/>
                </a:solidFill>
                <a:latin typeface="Segoe UI Light" panose="020B0502040204020203" pitchFamily="34" charset="0"/>
                <a:cs typeface="Segoe UI Light" panose="020B0502040204020203" pitchFamily="34" charset="0"/>
              </a:rPr>
              <a:t>Cardinality</a:t>
            </a:r>
            <a:r>
              <a:rPr lang="en-US" sz="2400" i="1" dirty="0">
                <a:solidFill>
                  <a:srgbClr val="006C86"/>
                </a:solidFill>
                <a:latin typeface="Segoe UI Light" panose="020B0502040204020203" pitchFamily="34" charset="0"/>
                <a:cs typeface="Segoe UI Light" panose="020B0502040204020203" pitchFamily="34" charset="0"/>
              </a:rPr>
              <a:t>.</a:t>
            </a:r>
            <a:endParaRPr lang="en-IN" sz="2400" b="1" i="1" dirty="0">
              <a:solidFill>
                <a:srgbClr val="006C86"/>
              </a:solidFill>
              <a:latin typeface="Segoe UI Light" panose="020B0502040204020203" pitchFamily="34" charset="0"/>
              <a:cs typeface="Segoe UI Light" panose="020B0502040204020203" pitchFamily="34" charset="0"/>
            </a:endParaRP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val="323412620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cstate="print"/>
          <a:srcRect/>
          <a:stretch>
            <a:fillRect/>
          </a:stretch>
        </p:blipFill>
        <p:spPr bwMode="auto">
          <a:xfrm>
            <a:off x="1023962" y="2928934"/>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Database Storage Structures</a:t>
            </a:r>
          </a:p>
        </p:txBody>
      </p:sp>
      <p:sp>
        <p:nvSpPr>
          <p:cNvPr id="6" name="Rectangle 5"/>
          <p:cNvSpPr/>
          <p:nvPr/>
        </p:nvSpPr>
        <p:spPr>
          <a:xfrm>
            <a:off x="69587" y="773652"/>
            <a:ext cx="371659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30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1331640" y="967035"/>
            <a:ext cx="6408712" cy="646331"/>
          </a:xfrm>
          <a:prstGeom prst="rect">
            <a:avLst/>
          </a:prstGeom>
        </p:spPr>
        <p:txBody>
          <a:bodyPr wrap="square">
            <a:spAutoFit/>
          </a:bodyPr>
          <a:lstStyle/>
          <a:p>
            <a:r>
              <a:rPr lang="en-US" dirty="0">
                <a:solidFill>
                  <a:srgbClr val="444444"/>
                </a:solidFill>
                <a:latin typeface="Verdana" panose="020B0604030504040204" pitchFamily="34" charset="0"/>
              </a:rPr>
              <a:t>File Systems is the traditional way to keep your data organized </a:t>
            </a:r>
            <a:endParaRPr lang="en-IN" dirty="0"/>
          </a:p>
        </p:txBody>
      </p:sp>
    </p:spTree>
    <p:extLst>
      <p:ext uri="{BB962C8B-B14F-4D97-AF65-F5344CB8AC3E}">
        <p14:creationId xmlns:p14="http://schemas.microsoft.com/office/powerpoint/2010/main" val="32233705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304800" y="3581400"/>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2932" y="116632"/>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293984965"/>
              </p:ext>
            </p:extLst>
          </p:nvPr>
        </p:nvGraphicFramePr>
        <p:xfrm>
          <a:off x="142932" y="548680"/>
          <a:ext cx="8893564" cy="5544325"/>
        </p:xfrm>
        <a:graphic>
          <a:graphicData uri="http://schemas.openxmlformats.org/drawingml/2006/table">
            <a:tbl>
              <a:tblPr/>
              <a:tblGrid>
                <a:gridCol w="4446782">
                  <a:extLst>
                    <a:ext uri="{9D8B030D-6E8A-4147-A177-3AD203B41FA5}">
                      <a16:colId xmlns:a16="http://schemas.microsoft.com/office/drawing/2014/main" val="3406180870"/>
                    </a:ext>
                  </a:extLst>
                </a:gridCol>
                <a:gridCol w="4446782">
                  <a:extLst>
                    <a:ext uri="{9D8B030D-6E8A-4147-A177-3AD203B41FA5}">
                      <a16:colId xmlns:a16="http://schemas.microsoft.com/office/drawing/2014/main" val="814245111"/>
                    </a:ext>
                  </a:extLst>
                </a:gridCol>
              </a:tblGrid>
              <a:tr h="411414">
                <a:tc>
                  <a:txBody>
                    <a:bodyPr/>
                    <a:lstStyle/>
                    <a:p>
                      <a:pPr algn="ctr" fontAlgn="base"/>
                      <a:r>
                        <a:rPr lang="en-IN" sz="1800" b="1" dirty="0">
                          <a:solidFill>
                            <a:schemeClr val="accent2">
                              <a:lumMod val="50000"/>
                            </a:schemeClr>
                          </a:solidFill>
                          <a:effectLst/>
                        </a:rPr>
                        <a:t>File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2">
                              <a:lumMod val="50000"/>
                            </a:schemeClr>
                          </a:solidFill>
                          <a:effectLst/>
                        </a:rPr>
                        <a:t>Database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800" b="0" dirty="0">
                          <a:effectLst/>
                        </a:rPr>
                        <a:t>File System is a general and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800" b="0" dirty="0">
                          <a:effectLst/>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8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800" b="0" dirty="0">
                          <a:effectLst/>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800" b="0" dirty="0">
                          <a:effectLst/>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800" b="0" dirty="0">
                          <a:effectLst/>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800" b="0" dirty="0">
                          <a:effectLst/>
                        </a:rPr>
                        <a:t>File System stores unstructured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14276934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857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285720" y="428604"/>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endParaRPr>
          </a:p>
          <a:p>
            <a:pPr>
              <a:lnSpc>
                <a:spcPct val="150000"/>
              </a:lnSpc>
            </a:pPr>
            <a:r>
              <a:rPr lang="en-IN" dirty="0">
                <a:solidFill>
                  <a:srgbClr val="00B050"/>
                </a:solidFill>
              </a:rPr>
              <a:t>[</a:t>
            </a:r>
            <a:r>
              <a:rPr lang="en-US" dirty="0">
                <a:solidFill>
                  <a:srgbClr val="00B050"/>
                </a:solidFill>
              </a:rPr>
              <a:t>Display all tables in a database</a:t>
            </a:r>
            <a:r>
              <a:rPr lang="en-IN" dirty="0">
                <a:solidFill>
                  <a:srgbClr val="00B050"/>
                </a:solidFill>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p>
          <a:p>
            <a:pPr>
              <a:lnSpc>
                <a:spcPct val="150000"/>
              </a:lnSpc>
            </a:pPr>
            <a:endParaRPr lang="en-US" dirty="0">
              <a:solidFill>
                <a:srgbClr val="00B050"/>
              </a:solidFill>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a:solidFill>
                  <a:srgbClr val="00B050"/>
                </a:solidFill>
              </a:rPr>
              <a:t>[</a:t>
            </a:r>
            <a:r>
              <a:rPr lang="en-US" dirty="0">
                <a:solidFill>
                  <a:srgbClr val="00B050"/>
                </a:solidFill>
              </a:rPr>
              <a:t>Display all columns of a table</a:t>
            </a:r>
            <a:r>
              <a:rPr lang="en-IN" dirty="0">
                <a:solidFill>
                  <a:srgbClr val="00B050"/>
                </a:solidFill>
              </a:rPr>
              <a:t>]</a:t>
            </a:r>
            <a:endParaRPr lang="en-US" dirty="0">
              <a:solidFill>
                <a:srgbClr val="00B050"/>
              </a:solidFill>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p>
          <a:p>
            <a:pPr>
              <a:lnSpc>
                <a:spcPct val="150000"/>
              </a:lnSpc>
            </a:pPr>
            <a:endParaRPr lang="en-US" dirty="0">
              <a:solidFill>
                <a:srgbClr val="00B050"/>
              </a:solidFill>
            </a:endParaRPr>
          </a:p>
          <a:p>
            <a:pPr>
              <a:lnSpc>
                <a:spcPct val="150000"/>
              </a:lnSpc>
            </a:pPr>
            <a:r>
              <a:rPr lang="en-US" dirty="0">
                <a:solidFill>
                  <a:srgbClr val="00B050"/>
                </a:solidFill>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IN" dirty="0">
                <a:solidFill>
                  <a:srgbClr val="FFC000"/>
                </a:solidFill>
                <a:latin typeface="Liberation Mono"/>
              </a:rPr>
              <a:t> </a:t>
            </a:r>
            <a:r>
              <a:rPr lang="en-IN" dirty="0">
                <a:solidFill>
                  <a:srgbClr val="FF0000"/>
                </a:solidFill>
                <a:latin typeface="Liberation Mono"/>
              </a:rPr>
              <a:t>empno</a:t>
            </a:r>
            <a:endParaRPr lang="en-US" dirty="0">
              <a:solidFill>
                <a:srgbClr val="FF000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52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147637"/>
            <a:ext cx="4043632" cy="2057400"/>
          </a:xfrm>
          <a:prstGeom prst="rect">
            <a:avLst/>
          </a:prstGeom>
        </p:spPr>
      </p:pic>
    </p:spTree>
    <p:extLst>
      <p:ext uri="{BB962C8B-B14F-4D97-AF65-F5344CB8AC3E}">
        <p14:creationId xmlns:p14="http://schemas.microsoft.com/office/powerpoint/2010/main" val="21183438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1066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1066800" y="4477292"/>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500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data.</a:t>
            </a:r>
            <a:endParaRPr lang="en-IN" sz="2400" dirty="0">
              <a:solidFill>
                <a:srgbClr val="C00000"/>
              </a:solidFill>
              <a:latin typeface="Arial" panose="020B0604020202020204" pitchFamily="34" charset="0"/>
              <a:cs typeface="Arial" panose="020B0604020202020204" pitchFamily="34" charset="0"/>
            </a:endParaRP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636912"/>
            <a:ext cx="926857"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DBMS</a:t>
            </a:r>
          </a:p>
        </p:txBody>
      </p:sp>
      <p:sp>
        <p:nvSpPr>
          <p:cNvPr id="7" name="Rectangle 6"/>
          <p:cNvSpPr/>
          <p:nvPr/>
        </p:nvSpPr>
        <p:spPr>
          <a:xfrm>
            <a:off x="381000" y="3107507"/>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182BD460-8174-48F8-A62D-CBA117B614A0}"/>
              </a:ext>
            </a:extLst>
          </p:cNvPr>
          <p:cNvSpPr/>
          <p:nvPr/>
        </p:nvSpPr>
        <p:spPr>
          <a:xfrm>
            <a:off x="2087724" y="3429000"/>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54608902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6209800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8652179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a16="http://schemas.microsoft.com/office/drawing/2014/main" val="20000"/>
                    </a:ext>
                  </a:extLst>
                </a:gridCol>
                <a:gridCol w="892908">
                  <a:extLst>
                    <a:ext uri="{9D8B030D-6E8A-4147-A177-3AD203B41FA5}">
                      <a16:colId xmlns:a16="http://schemas.microsoft.com/office/drawing/2014/main" val="20001"/>
                    </a:ext>
                  </a:extLst>
                </a:gridCol>
                <a:gridCol w="1012092">
                  <a:extLst>
                    <a:ext uri="{9D8B030D-6E8A-4147-A177-3AD203B41FA5}">
                      <a16:colId xmlns:a16="http://schemas.microsoft.com/office/drawing/2014/main" val="20002"/>
                    </a:ext>
                  </a:extLst>
                </a:gridCol>
                <a:gridCol w="1373554">
                  <a:extLst>
                    <a:ext uri="{9D8B030D-6E8A-4147-A177-3AD203B41FA5}">
                      <a16:colId xmlns:a16="http://schemas.microsoft.com/office/drawing/2014/main" val="20003"/>
                    </a:ext>
                  </a:extLst>
                </a:gridCol>
                <a:gridCol w="1445846">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a16="http://schemas.microsoft.com/office/drawing/2014/main" val="20000"/>
                    </a:ext>
                  </a:extLst>
                </a:gridCol>
                <a:gridCol w="962526">
                  <a:extLst>
                    <a:ext uri="{9D8B030D-6E8A-4147-A177-3AD203B41FA5}">
                      <a16:colId xmlns:a16="http://schemas.microsoft.com/office/drawing/2014/main" val="20001"/>
                    </a:ext>
                  </a:extLst>
                </a:gridCol>
                <a:gridCol w="104273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8860303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cstate="print"/>
          <a:srcRect/>
          <a:stretch>
            <a:fillRect/>
          </a:stretch>
        </p:blipFill>
        <p:spPr bwMode="auto">
          <a:xfrm>
            <a:off x="1023962" y="3571876"/>
            <a:ext cx="7048500" cy="2762251"/>
          </a:xfrm>
          <a:prstGeom prst="rect">
            <a:avLst/>
          </a:prstGeom>
          <a:noFill/>
        </p:spPr>
      </p:pic>
      <p:sp>
        <p:nvSpPr>
          <p:cNvPr id="5" name="Rectangle 4">
            <a:extLst>
              <a:ext uri="{FF2B5EF4-FFF2-40B4-BE49-F238E27FC236}">
                <a16:creationId xmlns:a16="http://schemas.microsoft.com/office/drawing/2014/main" id="{C008A4DD-53D6-43AE-A7FD-1A80ED3421CE}"/>
              </a:ext>
            </a:extLst>
          </p:cNvPr>
          <p:cNvSpPr/>
          <p:nvPr/>
        </p:nvSpPr>
        <p:spPr>
          <a:xfrm>
            <a:off x="0" y="260648"/>
            <a:ext cx="9144000"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a:t>
            </a:r>
            <a:r>
              <a:rPr lang="en-US" dirty="0">
                <a:solidFill>
                  <a:schemeClr val="bg1"/>
                </a:solidFill>
                <a:latin typeface="Roboto"/>
              </a:rPr>
              <a:t>. If a schema has more than 1 relation, it is called Relational Schema.</a:t>
            </a:r>
            <a:endParaRPr lang="en-IN" dirty="0">
              <a:solidFill>
                <a:schemeClr val="bg1"/>
              </a:solidFill>
            </a:endParaRPr>
          </a:p>
        </p:txBody>
      </p:sp>
    </p:spTree>
    <p:extLst>
      <p:ext uri="{BB962C8B-B14F-4D97-AF65-F5344CB8AC3E}">
        <p14:creationId xmlns:p14="http://schemas.microsoft.com/office/powerpoint/2010/main" val="19823504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0729158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37226678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411821967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val="268117798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a:solidFill>
                  <a:srgbClr val="006C86"/>
                </a:solidFill>
              </a:rPr>
              <a:t>"</a:t>
            </a:r>
            <a:r>
              <a:rPr lang="en-US" sz="2000" b="1" dirty="0">
                <a:solidFill>
                  <a:srgbClr val="006C86"/>
                </a:solidFill>
              </a:rPr>
              <a:t>Strings</a:t>
            </a:r>
            <a:r>
              <a:rPr lang="en-US" sz="2000" dirty="0">
                <a:solidFill>
                  <a:srgbClr val="006C86"/>
                </a:solidFill>
              </a:rPr>
              <a:t> are automatically converted to numbers and numbers to </a:t>
            </a:r>
            <a:r>
              <a:rPr lang="en-US" sz="2000" b="1" dirty="0">
                <a:solidFill>
                  <a:srgbClr val="006C86"/>
                </a:solidFill>
              </a:rPr>
              <a:t>strings</a:t>
            </a:r>
            <a:r>
              <a:rPr lang="en-US" sz="2000" dirty="0">
                <a:solidFill>
                  <a:srgbClr val="006C86"/>
                </a:solidFill>
              </a:rPr>
              <a:t> as necessary." This means that in order to compare a </a:t>
            </a:r>
            <a:r>
              <a:rPr lang="en-US" sz="2000" b="1" dirty="0">
                <a:solidFill>
                  <a:srgbClr val="006C86"/>
                </a:solidFill>
              </a:rPr>
              <a:t>string</a:t>
            </a:r>
            <a:r>
              <a:rPr lang="en-US" sz="2000" dirty="0">
                <a:solidFill>
                  <a:srgbClr val="006C86"/>
                </a:solidFill>
              </a:rPr>
              <a:t> to a number, it tries to parse a number from the start of the </a:t>
            </a:r>
            <a:r>
              <a:rPr lang="en-US" sz="2000" b="1" dirty="0">
                <a:solidFill>
                  <a:srgbClr val="006C86"/>
                </a:solidFill>
              </a:rPr>
              <a:t>string</a:t>
            </a:r>
            <a:r>
              <a:rPr lang="en-US" sz="2000" dirty="0">
                <a:solidFill>
                  <a:srgbClr val="006C86"/>
                </a:solidFill>
              </a:rPr>
              <a:t>. In this case there is no number there, so it converts to </a:t>
            </a:r>
            <a:r>
              <a:rPr lang="en-US" sz="2000" b="1" dirty="0">
                <a:solidFill>
                  <a:srgbClr val="006C86"/>
                </a:solidFill>
              </a:rPr>
              <a:t>0</a:t>
            </a:r>
            <a:r>
              <a:rPr lang="en-US" sz="2000" dirty="0">
                <a:solidFill>
                  <a:srgbClr val="006C86"/>
                </a:solidFill>
              </a:rPr>
              <a:t>, and </a:t>
            </a:r>
            <a:r>
              <a:rPr lang="en-US" sz="2000" b="1" dirty="0">
                <a:solidFill>
                  <a:srgbClr val="006C86"/>
                </a:solidFill>
              </a:rPr>
              <a:t>0</a:t>
            </a:r>
            <a:r>
              <a:rPr lang="en-US" sz="2000" dirty="0">
                <a:solidFill>
                  <a:srgbClr val="006C86"/>
                </a:solidFill>
              </a:rPr>
              <a:t> = </a:t>
            </a:r>
            <a:r>
              <a:rPr lang="en-US" sz="2000" b="1" dirty="0">
                <a:solidFill>
                  <a:srgbClr val="006C86"/>
                </a:solidFill>
              </a:rPr>
              <a:t>0</a:t>
            </a:r>
            <a:r>
              <a:rPr lang="en-US" sz="2000" dirty="0">
                <a:solidFill>
                  <a:srgbClr val="006C86"/>
                </a:solidFill>
              </a:rPr>
              <a:t> is true.</a:t>
            </a:r>
          </a:p>
        </p:txBody>
      </p:sp>
      <p:sp>
        <p:nvSpPr>
          <p:cNvPr id="4" name="Rectangle 3"/>
          <p:cNvSpPr/>
          <p:nvPr/>
        </p:nvSpPr>
        <p:spPr>
          <a:xfrm>
            <a:off x="428596" y="357166"/>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02222" y="2374645"/>
            <a:ext cx="7553315" cy="341607"/>
          </a:xfrm>
          <a:prstGeom prst="rect">
            <a:avLst/>
          </a:prstGeom>
        </p:spPr>
      </p:pic>
      <p:pic>
        <p:nvPicPr>
          <p:cNvPr id="7" name="Picture 6"/>
          <p:cNvPicPr>
            <a:picLocks noChangeAspect="1"/>
          </p:cNvPicPr>
          <p:nvPr/>
        </p:nvPicPr>
        <p:blipFill>
          <a:blip r:embed="rId3" cstate="print"/>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451076"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451077" y="2708830"/>
            <a:ext cx="5875762" cy="357873"/>
          </a:xfrm>
          <a:prstGeom prst="rect">
            <a:avLst/>
          </a:prstGeom>
        </p:spPr>
      </p:pic>
      <p:pic>
        <p:nvPicPr>
          <p:cNvPr id="9" name="Picture 8"/>
          <p:cNvPicPr>
            <a:picLocks noChangeAspect="1"/>
          </p:cNvPicPr>
          <p:nvPr/>
        </p:nvPicPr>
        <p:blipFill>
          <a:blip r:embed="rId5" cstate="print"/>
          <a:stretch>
            <a:fillRect/>
          </a:stretch>
        </p:blipFill>
        <p:spPr>
          <a:xfrm>
            <a:off x="460601" y="3232149"/>
            <a:ext cx="5867441" cy="416131"/>
          </a:xfrm>
          <a:prstGeom prst="rect">
            <a:avLst/>
          </a:prstGeom>
        </p:spPr>
      </p:pic>
      <p:pic>
        <p:nvPicPr>
          <p:cNvPr id="10" name="Picture 9"/>
          <p:cNvPicPr>
            <a:picLocks noChangeAspect="1"/>
          </p:cNvPicPr>
          <p:nvPr/>
        </p:nvPicPr>
        <p:blipFill>
          <a:blip r:embed="rId6" cstate="print"/>
          <a:stretch>
            <a:fillRect/>
          </a:stretch>
        </p:blipFill>
        <p:spPr>
          <a:xfrm>
            <a:off x="446313"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460600" y="4334391"/>
            <a:ext cx="6541573" cy="416131"/>
          </a:xfrm>
          <a:prstGeom prst="rect">
            <a:avLst/>
          </a:prstGeom>
        </p:spPr>
      </p:pic>
      <p:pic>
        <p:nvPicPr>
          <p:cNvPr id="13" name="Picture 12"/>
          <p:cNvPicPr>
            <a:picLocks noChangeAspect="1"/>
          </p:cNvPicPr>
          <p:nvPr/>
        </p:nvPicPr>
        <p:blipFill>
          <a:blip r:embed="rId8" cstate="print"/>
          <a:stretch>
            <a:fillRect/>
          </a:stretch>
        </p:blipFill>
        <p:spPr>
          <a:xfrm>
            <a:off x="473301" y="4924387"/>
            <a:ext cx="6524926" cy="399485"/>
          </a:xfrm>
          <a:prstGeom prst="rect">
            <a:avLst/>
          </a:prstGeom>
        </p:spPr>
      </p:pic>
      <p:pic>
        <p:nvPicPr>
          <p:cNvPr id="14" name="Picture 13"/>
          <p:cNvPicPr>
            <a:picLocks noChangeAspect="1"/>
          </p:cNvPicPr>
          <p:nvPr/>
        </p:nvPicPr>
        <p:blipFill>
          <a:blip r:embed="rId9" cstate="print"/>
          <a:stretch>
            <a:fillRect/>
          </a:stretch>
        </p:blipFill>
        <p:spPr>
          <a:xfrm>
            <a:off x="460601" y="5459592"/>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 </a:t>
            </a:r>
            <a:r>
              <a:rPr lang="en-US" sz="2400" dirty="0">
                <a:solidFill>
                  <a:srgbClr val="000000"/>
                </a:solidFill>
                <a:latin typeface="verdana" panose="020B0604030504040204" pitchFamily="34" charset="0"/>
              </a:rPr>
              <a:t>introduced by E.F. Codd.</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39836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304800" y="2942942"/>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49889" y="2406004"/>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1960" y="3779737"/>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1200" y="4679211"/>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2069490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258396453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373171254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2"/>
                  </a:ext>
                </a:extLst>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26543977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5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cstate="print"/>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363209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model concepts</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5" name="Rectangle 4">
            <a:extLst>
              <a:ext uri="{FF2B5EF4-FFF2-40B4-BE49-F238E27FC236}">
                <a16:creationId xmlns:a16="http://schemas.microsoft.com/office/drawing/2014/main" id="{ADD55E38-7586-4D9F-A753-0AFBCEFBD8FE}"/>
              </a:ext>
            </a:extLst>
          </p:cNvPr>
          <p:cNvSpPr/>
          <p:nvPr/>
        </p:nvSpPr>
        <p:spPr>
          <a:xfrm>
            <a:off x="215516" y="1703705"/>
            <a:ext cx="8712968" cy="5509200"/>
          </a:xfrm>
          <a:prstGeom prst="rect">
            <a:avLst/>
          </a:prstGeom>
        </p:spPr>
        <p:txBody>
          <a:bodyPr wrap="square">
            <a:spAutoFit/>
          </a:bodyPr>
          <a:lstStyle/>
          <a:p>
            <a:pPr algn="just"/>
            <a:r>
              <a:rPr lang="en-US" sz="2000" b="1" dirty="0">
                <a:solidFill>
                  <a:srgbClr val="0089A4"/>
                </a:solidFill>
                <a:latin typeface="Gentium Basic"/>
              </a:rPr>
              <a:t>Tables</a:t>
            </a:r>
            <a:r>
              <a:rPr lang="en-US" sz="2000" dirty="0">
                <a:solidFill>
                  <a:srgbClr val="0089A4"/>
                </a:solidFill>
                <a:latin typeface="Gentium Basic"/>
              </a:rPr>
              <a:t> − In relational data model, relations are saved in the format of Tables. A table has rows and columns, where rows represents records and columns represent the attributes.</a:t>
            </a:r>
          </a:p>
          <a:p>
            <a:pPr algn="just"/>
            <a:endParaRPr lang="en-US" sz="2000" dirty="0">
              <a:solidFill>
                <a:srgbClr val="0089A4"/>
              </a:solidFill>
              <a:latin typeface="Gentium Basic"/>
            </a:endParaRPr>
          </a:p>
          <a:p>
            <a:pPr algn="just"/>
            <a:r>
              <a:rPr lang="en-US" sz="2000" b="1" dirty="0">
                <a:solidFill>
                  <a:srgbClr val="0089A4"/>
                </a:solidFill>
                <a:latin typeface="Gentium Basic"/>
              </a:rPr>
              <a:t>Attribute </a:t>
            </a:r>
            <a:r>
              <a:rPr lang="en-US" sz="2000" dirty="0">
                <a:solidFill>
                  <a:srgbClr val="0089A4"/>
                </a:solidFill>
                <a:latin typeface="Gentium Basic"/>
              </a:rPr>
              <a:t>− </a:t>
            </a:r>
            <a:r>
              <a:rPr lang="en-US" dirty="0"/>
              <a:t> </a:t>
            </a:r>
            <a:r>
              <a:rPr lang="en-US" sz="2000" dirty="0">
                <a:solidFill>
                  <a:srgbClr val="0089A4"/>
                </a:solidFill>
                <a:latin typeface="Gentium Basic"/>
              </a:rPr>
              <a:t>Attributes are the properties that define a relation. e.g.; ID, firstName</a:t>
            </a:r>
          </a:p>
          <a:p>
            <a:pPr algn="just"/>
            <a:endParaRPr lang="en-US" sz="2000" dirty="0">
              <a:solidFill>
                <a:srgbClr val="0089A4"/>
              </a:solidFill>
              <a:latin typeface="Gentium Basic"/>
            </a:endParaRPr>
          </a:p>
          <a:p>
            <a:pPr algn="just"/>
            <a:r>
              <a:rPr lang="en-US" sz="2000" b="1" dirty="0">
                <a:solidFill>
                  <a:srgbClr val="0089A4"/>
                </a:solidFill>
                <a:latin typeface="Gentium Basic"/>
              </a:rPr>
              <a:t>Tuple</a:t>
            </a:r>
            <a:r>
              <a:rPr lang="en-US" sz="2000" dirty="0">
                <a:solidFill>
                  <a:srgbClr val="0089A4"/>
                </a:solidFill>
                <a:latin typeface="Gentium Basic"/>
              </a:rPr>
              <a:t> − A single row of a table, which contains a single record for that relation is called a tuple.</a:t>
            </a:r>
          </a:p>
          <a:p>
            <a:pPr algn="just"/>
            <a:endParaRPr lang="en-US" sz="2000" dirty="0">
              <a:solidFill>
                <a:srgbClr val="0089A4"/>
              </a:solidFill>
              <a:latin typeface="Gentium Basic"/>
            </a:endParaRPr>
          </a:p>
          <a:p>
            <a:pPr algn="just"/>
            <a:r>
              <a:rPr lang="en-US" sz="2000" b="1" dirty="0">
                <a:solidFill>
                  <a:srgbClr val="0089A4"/>
                </a:solidFill>
                <a:latin typeface="Gentium Basic"/>
              </a:rPr>
              <a:t>Relation</a:t>
            </a:r>
            <a:r>
              <a:rPr lang="en-US" sz="2000" dirty="0">
                <a:solidFill>
                  <a:srgbClr val="0089A4"/>
                </a:solidFill>
                <a:latin typeface="Gentium Basic"/>
              </a:rPr>
              <a:t> </a:t>
            </a:r>
            <a:r>
              <a:rPr lang="en-US" sz="2000" b="1" dirty="0">
                <a:solidFill>
                  <a:srgbClr val="0089A4"/>
                </a:solidFill>
                <a:latin typeface="Gentium Basic"/>
              </a:rPr>
              <a:t>schema</a:t>
            </a:r>
            <a:r>
              <a:rPr lang="en-US" sz="2000" dirty="0">
                <a:solidFill>
                  <a:srgbClr val="0089A4"/>
                </a:solidFill>
                <a:latin typeface="Gentium Basic"/>
              </a:rPr>
              <a:t> − A relation schema describes the relation name (table name) with its attribute (columns) names.</a:t>
            </a:r>
          </a:p>
          <a:p>
            <a:pPr algn="just"/>
            <a:endParaRPr lang="en-US" sz="2000" dirty="0">
              <a:solidFill>
                <a:srgbClr val="0089A4"/>
              </a:solidFill>
              <a:latin typeface="Gentium Basic"/>
            </a:endParaRPr>
          </a:p>
          <a:p>
            <a:pPr algn="just"/>
            <a:r>
              <a:rPr lang="en-US" sz="2000" b="1" dirty="0">
                <a:solidFill>
                  <a:srgbClr val="0089A4"/>
                </a:solidFill>
                <a:latin typeface="Gentium Basic"/>
              </a:rPr>
              <a:t>Attribute</a:t>
            </a:r>
            <a:r>
              <a:rPr lang="en-US" sz="2000" dirty="0">
                <a:solidFill>
                  <a:srgbClr val="0089A4"/>
                </a:solidFill>
                <a:latin typeface="Gentium Basic"/>
              </a:rPr>
              <a:t> </a:t>
            </a:r>
            <a:r>
              <a:rPr lang="en-US" sz="2000" b="1" dirty="0">
                <a:solidFill>
                  <a:srgbClr val="0089A4"/>
                </a:solidFill>
                <a:latin typeface="Gentium Basic"/>
              </a:rPr>
              <a:t>domain</a:t>
            </a:r>
            <a:r>
              <a:rPr lang="en-US" sz="2000" dirty="0">
                <a:solidFill>
                  <a:srgbClr val="0089A4"/>
                </a:solidFill>
                <a:latin typeface="Gentium Basic"/>
              </a:rPr>
              <a:t> − Every attribute has some pre-defined datatypes, known as attribute domain.</a:t>
            </a:r>
          </a:p>
          <a:p>
            <a:pPr algn="just"/>
            <a:endParaRPr lang="en-US" dirty="0">
              <a:solidFill>
                <a:schemeClr val="bg1"/>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sp>
        <p:nvSpPr>
          <p:cNvPr id="6" name="Rectangle 5">
            <a:extLst>
              <a:ext uri="{FF2B5EF4-FFF2-40B4-BE49-F238E27FC236}">
                <a16:creationId xmlns:a16="http://schemas.microsoft.com/office/drawing/2014/main" id="{CE12446B-A72E-4605-84C0-3D2D2A705656}"/>
              </a:ext>
            </a:extLst>
          </p:cNvPr>
          <p:cNvSpPr/>
          <p:nvPr/>
        </p:nvSpPr>
        <p:spPr>
          <a:xfrm>
            <a:off x="213656" y="814977"/>
            <a:ext cx="8712968" cy="707886"/>
          </a:xfrm>
          <a:prstGeom prst="rect">
            <a:avLst/>
          </a:prstGeom>
        </p:spPr>
        <p:txBody>
          <a:bodyPr wrap="square">
            <a:spAutoFit/>
          </a:bodyPr>
          <a:lstStyle/>
          <a:p>
            <a:r>
              <a:rPr lang="en-US" sz="2000" dirty="0">
                <a:solidFill>
                  <a:srgbClr val="000000"/>
                </a:solidFill>
                <a:latin typeface="Arial" panose="020B0604020202020204" pitchFamily="34" charset="0"/>
              </a:rPr>
              <a:t>Relational model has all the </a:t>
            </a:r>
            <a:r>
              <a:rPr lang="en-IN" sz="2000" dirty="0">
                <a:solidFill>
                  <a:srgbClr val="000000"/>
                </a:solidFill>
                <a:latin typeface="Arial" panose="020B0604020202020204" pitchFamily="34" charset="0"/>
              </a:rPr>
              <a:t>ability</a:t>
            </a:r>
            <a:r>
              <a:rPr lang="en-US" sz="2000" dirty="0">
                <a:solidFill>
                  <a:srgbClr val="000000"/>
                </a:solidFill>
                <a:latin typeface="Arial" panose="020B0604020202020204" pitchFamily="34" charset="0"/>
              </a:rPr>
              <a:t> and capabilities required to process data efficiency.</a:t>
            </a:r>
            <a:endParaRPr lang="en-IN" sz="2000" dirty="0"/>
          </a:p>
        </p:txBody>
      </p:sp>
    </p:spTree>
    <p:extLst>
      <p:ext uri="{BB962C8B-B14F-4D97-AF65-F5344CB8AC3E}">
        <p14:creationId xmlns:p14="http://schemas.microsoft.com/office/powerpoint/2010/main" val="351236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02525543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351585692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531919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2765853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0DB8379C-3EF3-4E26-AE5C-0AB1E69CBDD5}"/>
              </a:ext>
            </a:extLst>
          </p:cNvPr>
          <p:cNvSpPr/>
          <p:nvPr/>
        </p:nvSpPr>
        <p:spPr>
          <a:xfrm>
            <a:off x="4788024" y="1149059"/>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ext uri="{D42A27DB-BD31-4B8C-83A1-F6EECF244321}">
                <p14:modId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738260990"/>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ext uri="{D42A27DB-BD31-4B8C-83A1-F6EECF244321}">
                <p14:modId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3382038179"/>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B787823-DF46-4C9A-A33A-E0A97CC61452}"/>
              </a:ext>
            </a:extLst>
          </p:cNvPr>
          <p:cNvGrpSpPr/>
          <p:nvPr/>
        </p:nvGrpSpPr>
        <p:grpSpPr>
          <a:xfrm>
            <a:off x="118248" y="980728"/>
            <a:ext cx="8933893" cy="4032448"/>
            <a:chOff x="51752" y="1285824"/>
            <a:chExt cx="9092248" cy="4032448"/>
          </a:xfrm>
        </p:grpSpPr>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52" y="1285824"/>
              <a:ext cx="4596448"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2079" y="1464693"/>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3967245" y="3724804"/>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567931"/>
              <a:ext cx="5562600" cy="646331"/>
            </a:xfrm>
            <a:prstGeom prst="rect">
              <a:avLst/>
            </a:prstGeom>
          </p:spPr>
          <p:txBody>
            <a:bodyPr wrap="square">
              <a:spAutoFit/>
            </a:bodyPr>
            <a:lstStyle/>
            <a:p>
              <a:r>
                <a:rPr lang="en-IN" dirty="0"/>
                <a:t>skills acquired through experience or education, </a:t>
              </a:r>
              <a:r>
                <a:rPr lang="en-US" dirty="0"/>
                <a:t>the theoretical or practical understanding of a subject.</a:t>
              </a:r>
              <a:endParaRPr lang="en-IN" dirty="0"/>
            </a:p>
          </p:txBody>
        </p:sp>
        <p:sp>
          <p:nvSpPr>
            <p:cNvPr id="10" name="Rectangle 9"/>
            <p:cNvSpPr/>
            <p:nvPr/>
          </p:nvSpPr>
          <p:spPr>
            <a:xfrm>
              <a:off x="3084848" y="1389477"/>
              <a:ext cx="5791200" cy="646331"/>
            </a:xfrm>
            <a:prstGeom prst="rect">
              <a:avLst/>
            </a:prstGeom>
          </p:spPr>
          <p:txBody>
            <a:bodyPr wrap="square">
              <a:spAutoFit/>
            </a:bodyPr>
            <a:lstStyle/>
            <a:p>
              <a:r>
                <a:rPr lang="en-IN" dirty="0"/>
                <a:t>the quality of having experience, knowledge, and good judgement; the quality of being wise.</a:t>
              </a:r>
            </a:p>
          </p:txBody>
        </p:sp>
      </p:grpSp>
      <p:sp>
        <p:nvSpPr>
          <p:cNvPr id="11" name="Rectangle 10">
            <a:extLst>
              <a:ext uri="{FF2B5EF4-FFF2-40B4-BE49-F238E27FC236}">
                <a16:creationId xmlns:a16="http://schemas.microsoft.com/office/drawing/2014/main" id="{193577F8-FC1B-4AA2-83EF-F1C096585FBF}"/>
              </a:ext>
            </a:extLst>
          </p:cNvPr>
          <p:cNvSpPr/>
          <p:nvPr/>
        </p:nvSpPr>
        <p:spPr>
          <a:xfrm>
            <a:off x="118248" y="5366826"/>
            <a:ext cx="8846240" cy="1508105"/>
          </a:xfrm>
          <a:prstGeom prst="rect">
            <a:avLst/>
          </a:prstGeom>
        </p:spPr>
        <p:txBody>
          <a:bodyPr wrap="square">
            <a:spAutoFit/>
          </a:bodyPr>
          <a:lstStyle/>
          <a:p>
            <a:pPr algn="just"/>
            <a:r>
              <a:rPr lang="en-US" sz="2300" dirty="0">
                <a:solidFill>
                  <a:schemeClr val="accent5">
                    <a:lumMod val="50000"/>
                  </a:schemeClr>
                </a:solidFill>
                <a:latin typeface="-apple-system"/>
              </a:rPr>
              <a:t>I give you a number (</a:t>
            </a:r>
            <a:r>
              <a:rPr lang="en-US" sz="2300" b="1" dirty="0">
                <a:solidFill>
                  <a:schemeClr val="accent5">
                    <a:lumMod val="50000"/>
                  </a:schemeClr>
                </a:solidFill>
                <a:latin typeface="-apple-system"/>
              </a:rPr>
              <a:t>data</a:t>
            </a:r>
            <a:r>
              <a:rPr lang="en-US" sz="2300" dirty="0">
                <a:solidFill>
                  <a:schemeClr val="accent5">
                    <a:lumMod val="50000"/>
                  </a:schemeClr>
                </a:solidFill>
                <a:latin typeface="-apple-system"/>
              </a:rPr>
              <a:t>)</a:t>
            </a:r>
          </a:p>
          <a:p>
            <a:pPr algn="just"/>
            <a:r>
              <a:rPr lang="en-US" sz="2300" dirty="0">
                <a:solidFill>
                  <a:schemeClr val="accent5">
                    <a:lumMod val="50000"/>
                  </a:schemeClr>
                </a:solidFill>
                <a:latin typeface="-apple-system"/>
              </a:rPr>
              <a:t>and tell you it’s the quantity of nuclear warheads (</a:t>
            </a:r>
            <a:r>
              <a:rPr lang="en-US" sz="2300" b="1" dirty="0">
                <a:solidFill>
                  <a:schemeClr val="accent5">
                    <a:lumMod val="50000"/>
                  </a:schemeClr>
                </a:solidFill>
                <a:latin typeface="-apple-system"/>
              </a:rPr>
              <a:t>information</a:t>
            </a:r>
            <a:r>
              <a:rPr lang="en-US" sz="2300" dirty="0">
                <a:solidFill>
                  <a:schemeClr val="accent5">
                    <a:lumMod val="50000"/>
                  </a:schemeClr>
                </a:solidFill>
                <a:latin typeface="-apple-system"/>
              </a:rPr>
              <a:t>)</a:t>
            </a:r>
          </a:p>
          <a:p>
            <a:pPr algn="just"/>
            <a:r>
              <a:rPr lang="en-US" sz="2300" dirty="0">
                <a:solidFill>
                  <a:schemeClr val="accent5">
                    <a:lumMod val="50000"/>
                  </a:schemeClr>
                </a:solidFill>
                <a:latin typeface="-apple-system"/>
              </a:rPr>
              <a:t>and now you know the potential (</a:t>
            </a:r>
            <a:r>
              <a:rPr lang="en-US" sz="2300" b="1" dirty="0">
                <a:solidFill>
                  <a:schemeClr val="accent5">
                    <a:lumMod val="50000"/>
                  </a:schemeClr>
                </a:solidFill>
                <a:latin typeface="-apple-system"/>
              </a:rPr>
              <a:t>knowledge</a:t>
            </a:r>
            <a:r>
              <a:rPr lang="en-US" sz="2300" dirty="0">
                <a:solidFill>
                  <a:schemeClr val="accent5">
                    <a:lumMod val="50000"/>
                  </a:schemeClr>
                </a:solidFill>
                <a:latin typeface="-apple-system"/>
              </a:rPr>
              <a:t>)</a:t>
            </a:r>
          </a:p>
          <a:p>
            <a:pPr algn="just"/>
            <a:r>
              <a:rPr lang="en-US" sz="2300" dirty="0">
                <a:solidFill>
                  <a:schemeClr val="accent5">
                    <a:lumMod val="50000"/>
                  </a:schemeClr>
                </a:solidFill>
                <a:latin typeface="-apple-system"/>
              </a:rPr>
              <a:t>and you decide not to use them or to make more (</a:t>
            </a:r>
            <a:r>
              <a:rPr lang="en-US" sz="2300" b="1" dirty="0">
                <a:solidFill>
                  <a:schemeClr val="accent5">
                    <a:lumMod val="50000"/>
                  </a:schemeClr>
                </a:solidFill>
                <a:latin typeface="-apple-system"/>
              </a:rPr>
              <a:t>wisdom</a:t>
            </a:r>
            <a:r>
              <a:rPr lang="en-US" sz="2300" dirty="0">
                <a:solidFill>
                  <a:schemeClr val="accent5">
                    <a:lumMod val="50000"/>
                  </a:schemeClr>
                </a:solidFill>
                <a:latin typeface="-apple-system"/>
              </a:rPr>
              <a:t>).</a:t>
            </a:r>
            <a:endParaRPr lang="en-IN" sz="2300" dirty="0">
              <a:solidFill>
                <a:schemeClr val="accent5">
                  <a:lumMod val="50000"/>
                </a:schemeClr>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355143" y="116632"/>
            <a:ext cx="8433713" cy="707886"/>
          </a:xfrm>
          <a:prstGeom prst="rect">
            <a:avLst/>
          </a:prstGeom>
        </p:spPr>
        <p:txBody>
          <a:bodyPr wrap="square">
            <a:spAutoFit/>
          </a:bodyPr>
          <a:lstStyle/>
          <a:p>
            <a:r>
              <a:rPr lang="en-US" sz="2000" b="1" dirty="0"/>
              <a:t>DIKW Model</a:t>
            </a:r>
            <a:r>
              <a:rPr lang="en-US" sz="2000" dirty="0"/>
              <a:t> describes how the data can be processed and transformed into information, knowledge, and wisdom.</a:t>
            </a:r>
            <a:endParaRPr lang="en-US" sz="2400" dirty="0"/>
          </a:p>
        </p:txBody>
      </p:sp>
      <p:sp>
        <p:nvSpPr>
          <p:cNvPr id="5" name="Rectangle 4">
            <a:extLst>
              <a:ext uri="{FF2B5EF4-FFF2-40B4-BE49-F238E27FC236}">
                <a16:creationId xmlns:a16="http://schemas.microsoft.com/office/drawing/2014/main" id="{05256EC0-A8C9-41D3-A488-E7C4127D2426}"/>
              </a:ext>
            </a:extLst>
          </p:cNvPr>
          <p:cNvSpPr/>
          <p:nvPr/>
        </p:nvSpPr>
        <p:spPr>
          <a:xfrm>
            <a:off x="4449997" y="4431449"/>
            <a:ext cx="2102370" cy="461665"/>
          </a:xfrm>
          <a:prstGeom prst="rect">
            <a:avLst/>
          </a:prstGeom>
        </p:spPr>
        <p:txBody>
          <a:bodyPr wrap="none">
            <a:spAutoFit/>
          </a:bodyPr>
          <a:lstStyle/>
          <a:p>
            <a:pPr algn="just"/>
            <a:r>
              <a:rPr lang="en-IN" sz="2200" dirty="0">
                <a:solidFill>
                  <a:schemeClr val="accent5">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200" dirty="0">
                <a:solidFill>
                  <a:schemeClr val="accent5">
                    <a:lumMod val="50000"/>
                  </a:schemeClr>
                </a:solidFill>
                <a:latin typeface="-apple-system"/>
              </a:rPr>
              <a:t>)</a:t>
            </a:r>
            <a:r>
              <a:rPr lang="en-IN" sz="2400" dirty="0">
                <a:solidFill>
                  <a:srgbClr val="FFC000"/>
                </a:solidFill>
                <a:latin typeface="Verdana" panose="020B0604030504040204" pitchFamily="34" charset="0"/>
                <a:ea typeface="Verdana" panose="020B0604030504040204" pitchFamily="34" charset="0"/>
              </a:rPr>
              <a:t> </a:t>
            </a:r>
            <a:r>
              <a:rPr lang="en-US" sz="2400" dirty="0">
                <a:solidFill>
                  <a:schemeClr val="accent5">
                    <a:lumMod val="50000"/>
                  </a:schemeClr>
                </a:solidFill>
                <a:latin typeface="-apple-system"/>
              </a:rPr>
              <a:t>(</a:t>
            </a:r>
            <a:r>
              <a:rPr lang="en-US" sz="2400" b="1" dirty="0">
                <a:solidFill>
                  <a:schemeClr val="accent5">
                    <a:lumMod val="50000"/>
                  </a:schemeClr>
                </a:solidFill>
                <a:latin typeface="-apple-system"/>
              </a:rPr>
              <a:t>data</a:t>
            </a:r>
            <a:r>
              <a:rPr lang="en-US" sz="2400" dirty="0">
                <a:solidFill>
                  <a:schemeClr val="accent5">
                    <a:lumMod val="50000"/>
                  </a:schemeClr>
                </a:solidFill>
                <a:latin typeface="-apple-system"/>
              </a:rPr>
              <a:t>)</a:t>
            </a:r>
          </a:p>
        </p:txBody>
      </p:sp>
      <p:sp>
        <p:nvSpPr>
          <p:cNvPr id="8" name="Rectangle 7">
            <a:extLst>
              <a:ext uri="{FF2B5EF4-FFF2-40B4-BE49-F238E27FC236}">
                <a16:creationId xmlns:a16="http://schemas.microsoft.com/office/drawing/2014/main" id="{E6A1F8F4-2B83-4A42-99F9-C4D2A9016A85}"/>
              </a:ext>
            </a:extLst>
          </p:cNvPr>
          <p:cNvSpPr/>
          <p:nvPr/>
        </p:nvSpPr>
        <p:spPr>
          <a:xfrm>
            <a:off x="3965547" y="3717612"/>
            <a:ext cx="4303294" cy="430887"/>
          </a:xfrm>
          <a:prstGeom prst="rect">
            <a:avLst/>
          </a:prstGeom>
        </p:spPr>
        <p:txBody>
          <a:bodyPr wrap="none">
            <a:spAutoFit/>
          </a:bodyPr>
          <a:lstStyle/>
          <a:p>
            <a:pPr algn="just"/>
            <a:r>
              <a:rPr lang="en-IN" sz="2200" dirty="0">
                <a:solidFill>
                  <a:schemeClr val="accent5">
                    <a:lumMod val="50000"/>
                  </a:schemeClr>
                </a:solidFill>
                <a:latin typeface="-apple-system"/>
              </a:rPr>
              <a:t>as SELECT (symbol: </a:t>
            </a:r>
            <a:r>
              <a:rPr lang="el-GR" sz="2200" dirty="0">
                <a:solidFill>
                  <a:srgbClr val="FFC000"/>
                </a:solidFill>
                <a:latin typeface="Verdana" panose="020B0604030504040204" pitchFamily="34" charset="0"/>
                <a:ea typeface="Verdana" panose="020B0604030504040204" pitchFamily="34" charset="0"/>
              </a:rPr>
              <a:t>σ</a:t>
            </a:r>
            <a:r>
              <a:rPr lang="el-GR" sz="2200" dirty="0">
                <a:solidFill>
                  <a:schemeClr val="accent5">
                    <a:lumMod val="50000"/>
                  </a:schemeClr>
                </a:solidFill>
                <a:latin typeface="-apple-system"/>
              </a:rPr>
              <a:t>)</a:t>
            </a:r>
            <a:r>
              <a:rPr lang="en-IN" sz="2200" dirty="0">
                <a:solidFill>
                  <a:schemeClr val="accent5">
                    <a:lumMod val="50000"/>
                  </a:schemeClr>
                </a:solidFill>
                <a:latin typeface="-apple-system"/>
              </a:rPr>
              <a:t> </a:t>
            </a:r>
            <a:r>
              <a:rPr lang="en-US" sz="2200" dirty="0">
                <a:solidFill>
                  <a:schemeClr val="accent5">
                    <a:lumMod val="50000"/>
                  </a:schemeClr>
                </a:solidFill>
                <a:latin typeface="-apple-system"/>
              </a:rPr>
              <a:t>(</a:t>
            </a:r>
            <a:r>
              <a:rPr lang="en-US" sz="2200" b="1" dirty="0">
                <a:solidFill>
                  <a:schemeClr val="accent5">
                    <a:lumMod val="50000"/>
                  </a:schemeClr>
                </a:solidFill>
                <a:latin typeface="-apple-system"/>
              </a:rPr>
              <a:t>information</a:t>
            </a:r>
            <a:r>
              <a:rPr lang="en-US" sz="2200" dirty="0">
                <a:solidFill>
                  <a:schemeClr val="accent5">
                    <a:lumMod val="50000"/>
                  </a:schemeClr>
                </a:solidFill>
                <a:latin typeface="-apple-system"/>
              </a:rPr>
              <a:t>)</a:t>
            </a:r>
          </a:p>
        </p:txBody>
      </p:sp>
      <p:sp>
        <p:nvSpPr>
          <p:cNvPr id="9" name="Rectangle 8">
            <a:extLst>
              <a:ext uri="{FF2B5EF4-FFF2-40B4-BE49-F238E27FC236}">
                <a16:creationId xmlns:a16="http://schemas.microsoft.com/office/drawing/2014/main" id="{6994091B-8161-415C-9F37-3B75260B1F3F}"/>
              </a:ext>
            </a:extLst>
          </p:cNvPr>
          <p:cNvSpPr/>
          <p:nvPr/>
        </p:nvSpPr>
        <p:spPr>
          <a:xfrm>
            <a:off x="3586422" y="2852936"/>
            <a:ext cx="3671198" cy="430887"/>
          </a:xfrm>
          <a:prstGeom prst="rect">
            <a:avLst/>
          </a:prstGeom>
        </p:spPr>
        <p:txBody>
          <a:bodyPr wrap="none">
            <a:spAutoFit/>
          </a:bodyPr>
          <a:lstStyle/>
          <a:p>
            <a:pPr algn="just"/>
            <a:r>
              <a:rPr lang="en-IN" sz="2200" dirty="0">
                <a:solidFill>
                  <a:schemeClr val="accent5">
                    <a:lumMod val="50000"/>
                  </a:schemeClr>
                </a:solidFill>
                <a:latin typeface="-apple-system"/>
              </a:rPr>
              <a:t>SELECT  </a:t>
            </a:r>
            <a:r>
              <a:rPr lang="en-US" sz="2200" dirty="0">
                <a:solidFill>
                  <a:schemeClr val="accent5">
                    <a:lumMod val="50000"/>
                  </a:schemeClr>
                </a:solidFill>
                <a:latin typeface="-apple-system"/>
              </a:rPr>
              <a:t>potential (</a:t>
            </a:r>
            <a:r>
              <a:rPr lang="en-US" sz="2200" b="1" dirty="0">
                <a:solidFill>
                  <a:schemeClr val="accent5">
                    <a:lumMod val="50000"/>
                  </a:schemeClr>
                </a:solidFill>
                <a:latin typeface="-apple-system"/>
              </a:rPr>
              <a:t>knowledge</a:t>
            </a:r>
            <a:r>
              <a:rPr lang="en-US" sz="2200" dirty="0">
                <a:solidFill>
                  <a:schemeClr val="accent5">
                    <a:lumMod val="50000"/>
                  </a:schemeClr>
                </a:solidFill>
                <a:latin typeface="-apple-system"/>
              </a:rPr>
              <a:t>)</a:t>
            </a:r>
          </a:p>
        </p:txBody>
      </p:sp>
      <p:sp>
        <p:nvSpPr>
          <p:cNvPr id="13" name="Rectangle 12">
            <a:extLst>
              <a:ext uri="{FF2B5EF4-FFF2-40B4-BE49-F238E27FC236}">
                <a16:creationId xmlns:a16="http://schemas.microsoft.com/office/drawing/2014/main" id="{D5A8C481-91D4-456D-8250-F073AE65B930}"/>
              </a:ext>
            </a:extLst>
          </p:cNvPr>
          <p:cNvSpPr/>
          <p:nvPr/>
        </p:nvSpPr>
        <p:spPr>
          <a:xfrm>
            <a:off x="3096303" y="1701969"/>
            <a:ext cx="5919302" cy="430887"/>
          </a:xfrm>
          <a:prstGeom prst="rect">
            <a:avLst/>
          </a:prstGeom>
        </p:spPr>
        <p:txBody>
          <a:bodyPr wrap="square">
            <a:spAutoFit/>
          </a:bodyPr>
          <a:lstStyle/>
          <a:p>
            <a:r>
              <a:rPr lang="en-US" sz="2200" dirty="0">
                <a:solidFill>
                  <a:schemeClr val="accent5">
                    <a:lumMod val="50000"/>
                  </a:schemeClr>
                </a:solidFill>
                <a:latin typeface="-apple-system"/>
              </a:rPr>
              <a:t>you decide when to use and how to use(</a:t>
            </a:r>
            <a:r>
              <a:rPr lang="en-US" sz="2200" b="1" dirty="0">
                <a:solidFill>
                  <a:schemeClr val="accent5">
                    <a:lumMod val="50000"/>
                  </a:schemeClr>
                </a:solidFill>
                <a:latin typeface="-apple-system"/>
              </a:rPr>
              <a:t>wisdom</a:t>
            </a:r>
            <a:r>
              <a:rPr lang="en-US" sz="2200" dirty="0">
                <a:solidFill>
                  <a:schemeClr val="accent5">
                    <a:lumMod val="50000"/>
                  </a:schemeClr>
                </a:solidFill>
                <a:latin typeface="-apple-system"/>
              </a:rPr>
              <a:t>)</a:t>
            </a:r>
            <a:endParaRPr lang="en-IN" sz="2200" dirty="0"/>
          </a:p>
        </p:txBody>
      </p:sp>
      <p:sp>
        <p:nvSpPr>
          <p:cNvPr id="16" name="Rectangle 15">
            <a:extLst>
              <a:ext uri="{FF2B5EF4-FFF2-40B4-BE49-F238E27FC236}">
                <a16:creationId xmlns:a16="http://schemas.microsoft.com/office/drawing/2014/main" id="{39899CA7-13BF-4DA4-9F58-998AD1E51CC0}"/>
              </a:ext>
            </a:extLst>
          </p:cNvPr>
          <p:cNvSpPr/>
          <p:nvPr/>
        </p:nvSpPr>
        <p:spPr>
          <a:xfrm>
            <a:off x="116176" y="5013176"/>
            <a:ext cx="4715458" cy="400110"/>
          </a:xfrm>
          <a:prstGeom prst="rect">
            <a:avLst/>
          </a:prstGeom>
        </p:spPr>
        <p:txBody>
          <a:bodyPr wrap="none">
            <a:spAutoFit/>
          </a:bodyPr>
          <a:lstStyle/>
          <a:p>
            <a:pPr algn="just"/>
            <a:r>
              <a:rPr lang="en-IN" sz="2000" dirty="0">
                <a:solidFill>
                  <a:srgbClr val="006C86"/>
                </a:solidFill>
                <a:latin typeface="-apple-system"/>
              </a:rPr>
              <a:t>Not understood let’s take another example.</a:t>
            </a:r>
            <a:endParaRPr lang="en-US" sz="2000" dirty="0">
              <a:solidFill>
                <a:srgbClr val="006C86"/>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3"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9000" y="4520409"/>
            <a:ext cx="5715000" cy="2324100"/>
          </a:xfrm>
          <a:prstGeom prst="rect">
            <a:avLst/>
          </a:prstGeom>
        </p:spPr>
      </p:pic>
      <p:sp>
        <p:nvSpPr>
          <p:cNvPr id="2" name="Title 1"/>
          <p:cNvSpPr txBox="1">
            <a:spLocks/>
          </p:cNvSpPr>
          <p:nvPr/>
        </p:nvSpPr>
        <p:spPr>
          <a:xfrm>
            <a:off x="152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33219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sp>
        <p:nvSpPr>
          <p:cNvPr id="5" name="Rectangle 4"/>
          <p:cNvSpPr/>
          <p:nvPr/>
        </p:nvSpPr>
        <p:spPr>
          <a:xfrm>
            <a:off x="152400" y="44624"/>
            <a:ext cx="8839200" cy="2351221"/>
          </a:xfrm>
          <a:prstGeom prst="rect">
            <a:avLst/>
          </a:prstGeom>
        </p:spPr>
        <p:txBody>
          <a:bodyPr wrap="square">
            <a:spAutoFit/>
          </a:bodyPr>
          <a:lstStyle/>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1;</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True;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0;</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False;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ename</a:t>
            </a:r>
            <a:r>
              <a:rPr lang="en-US" sz="2000" dirty="0">
                <a:solidFill>
                  <a:srgbClr val="006C86"/>
                </a:solidFill>
                <a:latin typeface="Consolas" pitchFamily="49" charset="0"/>
              </a:rPr>
              <a:t> </a:t>
            </a:r>
            <a:r>
              <a:rPr lang="en-US" sz="2000" dirty="0">
                <a:solidFill>
                  <a:schemeClr val="accent5">
                    <a:lumMod val="75000"/>
                  </a:schemeClr>
                </a:solidFill>
                <a:latin typeface="Consolas" panose="020B0609020204030204" pitchFamily="49" charset="0"/>
                <a:cs typeface="Arial" pitchFamily="34" charset="0"/>
              </a:rPr>
              <a:t>=</a:t>
            </a:r>
            <a:r>
              <a:rPr lang="en-US" sz="2000" dirty="0">
                <a:solidFill>
                  <a:srgbClr val="006C86"/>
                </a:solidFill>
                <a:latin typeface="Consolas" pitchFamily="49" charset="0"/>
              </a:rPr>
              <a:t> </a:t>
            </a:r>
            <a:r>
              <a:rPr lang="en-US" sz="2000" dirty="0">
                <a:latin typeface="Consolas" pitchFamily="49" charset="0"/>
              </a:rPr>
              <a:t>'' or 1 </a:t>
            </a:r>
            <a:r>
              <a:rPr lang="en-US" sz="2000" dirty="0">
                <a:solidFill>
                  <a:schemeClr val="accent5">
                    <a:lumMod val="75000"/>
                  </a:schemeClr>
                </a:solidFill>
                <a:latin typeface="Consolas" panose="020B0609020204030204" pitchFamily="49" charset="0"/>
                <a:cs typeface="Arial" pitchFamily="34" charset="0"/>
              </a:rPr>
              <a:t>= </a:t>
            </a:r>
            <a:r>
              <a:rPr lang="en-US" sz="2000" dirty="0">
                <a:latin typeface="Consolas" pitchFamily="49" charset="0"/>
              </a:rPr>
              <a:t>1;</a:t>
            </a:r>
          </a:p>
        </p:txBody>
      </p:sp>
      <p:sp>
        <p:nvSpPr>
          <p:cNvPr id="6" name="Rectangle 5">
            <a:extLst>
              <a:ext uri="{FF2B5EF4-FFF2-40B4-BE49-F238E27FC236}">
                <a16:creationId xmlns:a16="http://schemas.microsoft.com/office/drawing/2014/main" id="{E7679F77-0690-4C13-ABA8-6F12F73EF53C}"/>
              </a:ext>
            </a:extLst>
          </p:cNvPr>
          <p:cNvSpPr/>
          <p:nvPr/>
        </p:nvSpPr>
        <p:spPr>
          <a:xfrm>
            <a:off x="35496" y="5445224"/>
            <a:ext cx="5544616" cy="1201996"/>
          </a:xfrm>
          <a:prstGeom prst="rect">
            <a:avLst/>
          </a:prstGeom>
        </p:spPr>
        <p:txBody>
          <a:bodyPr wrap="square">
            <a:spAutoFit/>
          </a:bodyPr>
          <a:lstStyle/>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or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and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 </a:t>
            </a:r>
            <a:r>
              <a:rPr lang="en-US" sz="1600" dirty="0">
                <a:solidFill>
                  <a:schemeClr val="accent5">
                    <a:lumMod val="75000"/>
                  </a:schemeClr>
                </a:solidFill>
                <a:latin typeface="Consolas" panose="020B0609020204030204" pitchFamily="49" charset="0"/>
                <a:cs typeface="Arial" pitchFamily="34" charset="0"/>
              </a:rPr>
              <a:t>in</a:t>
            </a:r>
            <a:r>
              <a:rPr lang="en-US" sz="1600" dirty="0">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True);</a:t>
            </a:r>
          </a:p>
        </p:txBody>
      </p:sp>
    </p:spTree>
    <p:extLst>
      <p:ext uri="{BB962C8B-B14F-4D97-AF65-F5344CB8AC3E}">
        <p14:creationId xmlns:p14="http://schemas.microsoft.com/office/powerpoint/2010/main" val="96730524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28736"/>
            <a:ext cx="8839200" cy="3266985"/>
          </a:xfrm>
          <a:prstGeom prst="rect">
            <a:avLst/>
          </a:prstGeom>
        </p:spPr>
        <p:txBody>
          <a:bodyPr wrap="square">
            <a:spAutoFit/>
          </a:bodyPr>
          <a:lstStyle/>
          <a:p>
            <a:pPr>
              <a:lnSpc>
                <a:spcPct val="150000"/>
              </a:lnSpc>
            </a:pPr>
            <a:r>
              <a:rPr lang="en-US" sz="2000" dirty="0">
                <a:solidFill>
                  <a:srgbClr val="006C86"/>
                </a:solidFill>
                <a:latin typeface="Liberation Mono"/>
              </a:rPr>
              <a:t>SELECT [ALL / DISTINCT / DISTINCTROW] * / </a:t>
            </a:r>
            <a:r>
              <a:rPr lang="en-US" sz="2000" b="1" i="1" dirty="0">
                <a:solidFill>
                  <a:srgbClr val="006C86"/>
                </a:solidFill>
                <a:latin typeface="Liberation Mono"/>
              </a:rPr>
              <a:t>A</a:t>
            </a:r>
            <a:r>
              <a:rPr lang="en-US" sz="2000" i="1" baseline="-25000" dirty="0">
                <a:solidFill>
                  <a:srgbClr val="006C86"/>
                </a:solidFill>
                <a:latin typeface="Liberation Mono"/>
              </a:rPr>
              <a:t>1</a:t>
            </a:r>
            <a:r>
              <a:rPr lang="en-US" sz="2000" dirty="0">
                <a:solidFill>
                  <a:srgbClr val="006C86"/>
                </a:solidFill>
                <a:latin typeface="Liberation Mono"/>
              </a:rPr>
              <a:t> [ [as] alias_name], </a:t>
            </a:r>
            <a:r>
              <a:rPr lang="en-US" sz="2000" b="1" i="1" dirty="0">
                <a:solidFill>
                  <a:srgbClr val="006C86"/>
                </a:solidFill>
                <a:latin typeface="Liberation Mono"/>
              </a:rPr>
              <a:t>A</a:t>
            </a:r>
            <a:r>
              <a:rPr lang="en-US" sz="2000" i="1" baseline="-25000" dirty="0">
                <a:solidFill>
                  <a:srgbClr val="006C86"/>
                </a:solidFill>
                <a:latin typeface="Liberation Mono"/>
              </a:rPr>
              <a:t>2</a:t>
            </a:r>
            <a:r>
              <a:rPr lang="en-US" sz="2000" dirty="0">
                <a:solidFill>
                  <a:srgbClr val="006C86"/>
                </a:solidFill>
                <a:latin typeface="Liberation Mono"/>
              </a:rPr>
              <a:t> [ [as] alias_name], expressions [ [as] alias_name],... from &lt;</a:t>
            </a:r>
            <a:r>
              <a:rPr lang="en-US" sz="2000" b="1" i="1" dirty="0">
                <a:solidFill>
                  <a:srgbClr val="006C86"/>
                </a:solidFill>
                <a:latin typeface="Liberation Mono"/>
              </a:rPr>
              <a:t>r</a:t>
            </a:r>
            <a:r>
              <a:rPr lang="en-US" sz="2000" dirty="0">
                <a:solidFill>
                  <a:srgbClr val="006C86"/>
                </a:solidFill>
                <a:latin typeface="Liberation Mono"/>
              </a:rPr>
              <a:t>&gt;</a:t>
            </a:r>
          </a:p>
          <a:p>
            <a:pPr>
              <a:lnSpc>
                <a:spcPct val="150000"/>
              </a:lnSpc>
            </a:pPr>
            <a:r>
              <a:rPr lang="en-US" sz="2000" dirty="0">
                <a:solidFill>
                  <a:srgbClr val="006C86"/>
                </a:solidFill>
                <a:latin typeface="Liberation Mono"/>
              </a:rPr>
              <a:t> [WHERE &lt;where_condition&gt;]</a:t>
            </a:r>
          </a:p>
          <a:p>
            <a:pPr>
              <a:lnSpc>
                <a:spcPct val="150000"/>
              </a:lnSpc>
            </a:pPr>
            <a:r>
              <a:rPr lang="en-US" sz="2000" dirty="0">
                <a:solidFill>
                  <a:srgbClr val="006C86"/>
                </a:solidFill>
                <a:latin typeface="Liberation Mono"/>
              </a:rPr>
              <a:t> [GROUP BY {col_name | expr | position} [ASC | DESC], ... [WITH ROLLUP]]</a:t>
            </a:r>
          </a:p>
          <a:p>
            <a:pPr>
              <a:lnSpc>
                <a:spcPct val="150000"/>
              </a:lnSpc>
            </a:pPr>
            <a:r>
              <a:rPr lang="en-US" sz="2000" dirty="0">
                <a:solidFill>
                  <a:srgbClr val="006C86"/>
                </a:solidFill>
                <a:latin typeface="Liberation Mono"/>
              </a:rPr>
              <a:t> [HAVING &lt;having_condition&gt;]</a:t>
            </a:r>
          </a:p>
          <a:p>
            <a:pPr>
              <a:lnSpc>
                <a:spcPct val="150000"/>
              </a:lnSpc>
            </a:pPr>
            <a:r>
              <a:rPr lang="en-US" sz="2000" dirty="0">
                <a:solidFill>
                  <a:srgbClr val="006C86"/>
                </a:solidFill>
                <a:latin typeface="Liberation Mono"/>
              </a:rPr>
              <a:t> [ORDER BY {col_name | expr | position}  [ASC | DESC], ...]</a:t>
            </a:r>
          </a:p>
          <a:p>
            <a:pPr>
              <a:lnSpc>
                <a:spcPct val="150000"/>
              </a:lnSpc>
            </a:pPr>
            <a:r>
              <a:rPr lang="en-US" sz="2000" dirty="0">
                <a:solidFill>
                  <a:srgbClr val="006C86"/>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43315"/>
            <a:ext cx="8810502"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1901945413"/>
      </p:ext>
    </p:extLst>
  </p:cSld>
  <p:clrMapOvr>
    <a:masterClrMapping/>
  </p:clrMapOvr>
  <p:transition spd="slow"/>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chemeClr val="bg1">
              <a:lumMod val="95000"/>
            </a:schemeClr>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t>
            </a:r>
            <a:r>
              <a:rPr lang="en-IN" sz="2200" b="1" dirty="0">
                <a:latin typeface="Segoe UI Light" panose="020B0502040204020203" pitchFamily="34" charset="0"/>
                <a:ea typeface="Calibri" panose="020F0502020204030204" pitchFamily="34" charset="0"/>
                <a:cs typeface="Segoe UI Light" panose="020B0502040204020203" pitchFamily="34" charset="0"/>
              </a:rPr>
              <a:t>ascending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reverse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272138" y="1927105"/>
            <a:ext cx="4659902" cy="256846"/>
          </a:xfrm>
          <a:prstGeom prst="rect">
            <a:avLst/>
          </a:prstGeom>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order. This is equivalent to ORDER BY expression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a:solidFill>
                  <a:schemeClr val="accent2">
                    <a:lumMod val="50000"/>
                  </a:schemeClr>
                </a:solidFill>
              </a:rPr>
              <a:t> "Ordered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 . ."</a:t>
            </a:r>
          </a:p>
          <a:p>
            <a:pPr indent="-285750">
              <a:lnSpc>
                <a:spcPct val="150000"/>
              </a:lnSpc>
              <a:buFont typeface="Wingdings" pitchFamily="2" charset="2"/>
              <a:buChar char="v"/>
            </a:pPr>
            <a:r>
              <a:rPr lang="en-IN" sz="2000" dirty="0">
                <a:solidFill>
                  <a:schemeClr val="accent2">
                    <a:lumMod val="50000"/>
                  </a:schemeClr>
                </a:solidFill>
              </a:rPr>
              <a:t> Tuples are sorted by specified attributes</a:t>
            </a:r>
          </a:p>
          <a:p>
            <a:pPr indent="-285750">
              <a:lnSpc>
                <a:spcPct val="150000"/>
              </a:lnSpc>
              <a:buFont typeface="Wingdings" pitchFamily="2" charset="2"/>
              <a:buChar char="v"/>
            </a:pP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first</a:t>
            </a:r>
          </a:p>
          <a:p>
            <a:pPr indent="-285750">
              <a:lnSpc>
                <a:spcPct val="150000"/>
              </a:lnSpc>
              <a:buFont typeface="Wingdings" pitchFamily="2" charset="2"/>
              <a:buChar char="v"/>
            </a:pPr>
            <a:r>
              <a:rPr lang="en-IN" sz="2000" dirty="0">
                <a:solidFill>
                  <a:schemeClr val="accent2">
                    <a:lumMod val="50000"/>
                  </a:schemeClr>
                </a:solidFill>
              </a:rPr>
              <a:t> Within each value of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p14="http://schemas.microsoft.com/office/powerpoint/2010/main" val="242793776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ASC</a:t>
            </a:r>
          </a:p>
        </p:txBody>
      </p:sp>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2117677"/>
            <a:ext cx="9144000" cy="376237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5049204"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299712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DESC</a:t>
            </a:r>
          </a:p>
        </p:txBody>
      </p:sp>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25198" y="2116800"/>
            <a:ext cx="9118801" cy="3762375"/>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5015337"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4111559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59871" y="2270036"/>
            <a:ext cx="9024257" cy="378885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desc</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29098280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9" name="Rectangle 8"/>
          <p:cNvSpPr/>
          <p:nvPr/>
        </p:nvSpPr>
        <p:spPr>
          <a:xfrm>
            <a:off x="214282" y="3934430"/>
            <a:ext cx="8572560" cy="1846659"/>
          </a:xfrm>
          <a:prstGeom prst="rect">
            <a:avLst/>
          </a:prstGeom>
        </p:spPr>
        <p:txBody>
          <a:bodyPr wrap="square">
            <a:spAutoFit/>
          </a:bodyPr>
          <a:lstStyle/>
          <a:p>
            <a:pPr marL="342900" indent="-342900">
              <a:buFont typeface="Arial" pitchFamily="34" charset="0"/>
              <a:buChar char="•"/>
            </a:pPr>
            <a:r>
              <a:rPr lang="en-US" sz="1900" dirty="0">
                <a:solidFill>
                  <a:srgbClr val="006C86"/>
                </a:solidFill>
              </a:rPr>
              <a:t>A predicate is a condition expression that evaluates to a boolean value, either true or false.</a:t>
            </a:r>
          </a:p>
          <a:p>
            <a:pPr marL="342900" indent="-342900">
              <a:buFont typeface="Arial" pitchFamily="34" charset="0"/>
              <a:buChar char="•"/>
            </a:pPr>
            <a:endParaRPr lang="en-US" sz="1900" dirty="0">
              <a:solidFill>
                <a:srgbClr val="006C86"/>
              </a:solidFill>
            </a:endParaRPr>
          </a:p>
          <a:p>
            <a:pPr marL="342900" indent="-342900">
              <a:buFont typeface="Arial" pitchFamily="34" charset="0"/>
              <a:buChar char="•"/>
            </a:pPr>
            <a:r>
              <a:rPr lang="en-US" sz="1900" dirty="0">
                <a:solidFill>
                  <a:srgbClr val="006C86"/>
                </a:solidFill>
              </a:rPr>
              <a:t> Predicates can be used as follows: In a SELECT statement's </a:t>
            </a:r>
            <a:r>
              <a:rPr lang="en-US" sz="1900" b="1" i="1" dirty="0">
                <a:solidFill>
                  <a:srgbClr val="006C86"/>
                </a:solidFill>
              </a:rPr>
              <a:t>WHERE</a:t>
            </a:r>
            <a:r>
              <a:rPr lang="en-US" sz="1900" dirty="0">
                <a:solidFill>
                  <a:srgbClr val="006C86"/>
                </a:solidFill>
              </a:rPr>
              <a:t> clause or </a:t>
            </a:r>
            <a:r>
              <a:rPr lang="en-US" sz="1900" b="1" i="1" dirty="0">
                <a:solidFill>
                  <a:srgbClr val="006C86"/>
                </a:solidFill>
              </a:rPr>
              <a:t>HAVING</a:t>
            </a:r>
            <a:r>
              <a:rPr lang="en-US" sz="1900" dirty="0">
                <a:solidFill>
                  <a:srgbClr val="006C86"/>
                </a:solidFill>
              </a:rPr>
              <a:t> clause to determine which rows are relevant to a particular query.</a:t>
            </a:r>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rPr>
              <a:t> r</a:t>
            </a:r>
            <a:r>
              <a:rPr lang="en-US" sz="2000" baseline="-25000" dirty="0">
                <a:solidFill>
                  <a:schemeClr val="accent2">
                    <a:lumMod val="50000"/>
                  </a:schemeClr>
                </a:solidFill>
              </a:rPr>
              <a:t>i</a:t>
            </a:r>
            <a:r>
              <a:rPr lang="en-US" sz="2000" dirty="0">
                <a:solidFill>
                  <a:schemeClr val="accent2">
                    <a:lumMod val="50000"/>
                  </a:schemeClr>
                </a:solidFill>
              </a:rPr>
              <a:t> are the relations (tables) </a:t>
            </a:r>
          </a:p>
          <a:p>
            <a:pPr>
              <a:lnSpc>
                <a:spcPct val="150000"/>
              </a:lnSpc>
              <a:buFont typeface="Wingdings" pitchFamily="2" charset="2"/>
              <a:buChar char="v"/>
            </a:pPr>
            <a:r>
              <a:rPr lang="en-US" sz="2000" dirty="0">
                <a:solidFill>
                  <a:schemeClr val="accent2">
                    <a:lumMod val="50000"/>
                  </a:schemeClr>
                </a:solidFill>
              </a:rPr>
              <a:t> A</a:t>
            </a:r>
            <a:r>
              <a:rPr lang="en-US" sz="2000" baseline="-25000" dirty="0">
                <a:solidFill>
                  <a:schemeClr val="accent2">
                    <a:lumMod val="50000"/>
                  </a:schemeClr>
                </a:solidFill>
              </a:rPr>
              <a:t>i</a:t>
            </a:r>
            <a:r>
              <a:rPr lang="en-US" sz="2000" dirty="0">
                <a:solidFill>
                  <a:schemeClr val="accent2">
                    <a:lumMod val="50000"/>
                  </a:schemeClr>
                </a:solidFill>
              </a:rPr>
              <a:t> are attributes (columns) </a:t>
            </a:r>
          </a:p>
          <a:p>
            <a:pPr>
              <a:lnSpc>
                <a:spcPct val="150000"/>
              </a:lnSpc>
              <a:buFont typeface="Wingdings" pitchFamily="2" charset="2"/>
              <a:buChar char="v"/>
            </a:pPr>
            <a:r>
              <a:rPr lang="en-US" sz="2000" dirty="0">
                <a:solidFill>
                  <a:schemeClr val="accent2">
                    <a:lumMod val="50000"/>
                  </a:schemeClr>
                </a:solidFill>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Tree>
    <p:extLst>
      <p:ext uri="{BB962C8B-B14F-4D97-AF65-F5344CB8AC3E}">
        <p14:creationId xmlns:p14="http://schemas.microsoft.com/office/powerpoint/2010/main" val="13994743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0919684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192373735"/>
              </p:ext>
            </p:extLst>
          </p:nvPr>
        </p:nvGraphicFramePr>
        <p:xfrm>
          <a:off x="152400" y="216695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6" name="Rectangle 5"/>
          <p:cNvSpPr/>
          <p:nvPr/>
        </p:nvSpPr>
        <p:spPr>
          <a:xfrm>
            <a:off x="142844" y="5357826"/>
            <a:ext cx="8858312" cy="1415772"/>
          </a:xfrm>
          <a:prstGeom prst="rect">
            <a:avLst/>
          </a:prstGeom>
          <a:solidFill>
            <a:schemeClr val="bg1"/>
          </a:solidFill>
        </p:spPr>
        <p:txBody>
          <a:bodyPr wrap="square">
            <a:spAutoFit/>
          </a:bodyPr>
          <a:lstStyle/>
          <a:p>
            <a:pPr latinLnBrk="1"/>
            <a:r>
              <a:rPr lang="en-US" dirty="0">
                <a:solidFill>
                  <a:srgbClr val="00B0F0"/>
                </a:solidFill>
                <a:latin typeface="Consolas" pitchFamily="49" charset="0"/>
              </a:rPr>
              <a:t>SELECT GREATEST(10, 20, 30),    </a:t>
            </a:r>
            <a:r>
              <a:rPr lang="en-US" i="1" dirty="0">
                <a:solidFill>
                  <a:srgbClr val="00B050"/>
                </a:solidFill>
                <a:latin typeface="Consolas" pitchFamily="49" charset="0"/>
              </a:rPr>
              <a:t>-- 30</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20, 30); 	   </a:t>
            </a:r>
            <a:r>
              <a:rPr lang="en-US" i="1" dirty="0">
                <a:solidFill>
                  <a:srgbClr val="00B050"/>
                </a:solidFill>
                <a:latin typeface="Consolas" pitchFamily="49" charset="0"/>
              </a:rPr>
              <a:t>-- 10</a:t>
            </a:r>
            <a:endParaRPr lang="en-US" dirty="0">
              <a:solidFill>
                <a:srgbClr val="00B050"/>
              </a:solidFill>
              <a:latin typeface="Consolas" pitchFamily="49" charset="0"/>
            </a:endParaRPr>
          </a:p>
          <a:p>
            <a:pPr latinLnBrk="1"/>
            <a:r>
              <a:rPr lang="en-US" sz="1050" dirty="0">
                <a:solidFill>
                  <a:srgbClr val="00B0F0"/>
                </a:solidFill>
                <a:latin typeface="Consolas" pitchFamily="49" charset="0"/>
              </a:rPr>
              <a:t>  </a:t>
            </a:r>
          </a:p>
          <a:p>
            <a:pPr latinLnBrk="1"/>
            <a:r>
              <a:rPr lang="en-US" dirty="0">
                <a:solidFill>
                  <a:srgbClr val="00B0F0"/>
                </a:solidFill>
                <a:latin typeface="Consolas" pitchFamily="49" charset="0"/>
              </a:rPr>
              <a:t>SELECT GREATEST(10, null, 30),  </a:t>
            </a:r>
            <a:r>
              <a:rPr lang="en-US" i="1" dirty="0">
                <a:solidFill>
                  <a:srgbClr val="00B050"/>
                </a:solidFill>
                <a:latin typeface="Consolas" pitchFamily="49" charset="0"/>
              </a:rPr>
              <a:t>-- null</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null , 30);    </a:t>
            </a:r>
            <a:r>
              <a:rPr lang="en-US" i="1" dirty="0">
                <a:solidFill>
                  <a:srgbClr val="00B050"/>
                </a:solidFill>
                <a:latin typeface="Consolas" pitchFamily="49" charset="0"/>
              </a:rPr>
              <a:t>-- null</a:t>
            </a:r>
            <a:endParaRPr lang="en-US" dirty="0">
              <a:solidFill>
                <a:srgbClr val="00B050"/>
              </a:solidFill>
              <a:latin typeface="Consolas" pitchFamily="49" charset="0"/>
            </a:endParaRPr>
          </a:p>
        </p:txBody>
      </p:sp>
    </p:spTree>
    <p:extLst>
      <p:ext uri="{BB962C8B-B14F-4D97-AF65-F5344CB8AC3E}">
        <p14:creationId xmlns:p14="http://schemas.microsoft.com/office/powerpoint/2010/main" val="88770538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13953479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189364523"/>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a16="http://schemas.microsoft.com/office/drawing/2014/main"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a16="http://schemas.microsoft.com/office/drawing/2014/main" val="10002"/>
                  </a:ext>
                </a:extLst>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680069024"/>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130479" y="2613336"/>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130479" y="4768592"/>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110610" y="183553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156670" y="1167135"/>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4877395" y="4733347"/>
            <a:ext cx="2518318" cy="1465688"/>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4814135" y="2564904"/>
            <a:ext cx="4150353" cy="1736381"/>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212976"/>
            <a:ext cx="7696200" cy="2031325"/>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47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395536" y="107019"/>
            <a:ext cx="8352928" cy="880369"/>
          </a:xfrm>
          <a:prstGeom prst="rect">
            <a:avLst/>
          </a:prstGeom>
        </p:spPr>
        <p:txBody>
          <a:bodyPr wrap="square">
            <a:spAutoFit/>
          </a:bodyPr>
          <a:lstStyle/>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UNKNOWN;</a:t>
            </a:r>
          </a:p>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NOT UNKNOWN;</a:t>
            </a:r>
          </a:p>
        </p:txBody>
      </p:sp>
    </p:spTree>
    <p:extLst>
      <p:ext uri="{BB962C8B-B14F-4D97-AF65-F5344CB8AC3E}">
        <p14:creationId xmlns:p14="http://schemas.microsoft.com/office/powerpoint/2010/main" val="4977583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IS NULL / IS NOT NULL</a:t>
            </a:r>
            <a:endParaRPr lang="en-IN" sz="3200" b="1" i="1" dirty="0">
              <a:solidFill>
                <a:srgbClr val="FFFF00"/>
              </a:solidFill>
              <a:latin typeface="Arial" pitchFamily="34" charset="0"/>
              <a:cs typeface="Arial" pitchFamily="34" charset="0"/>
            </a:endParaRPr>
          </a:p>
        </p:txBody>
      </p:sp>
      <p:grpSp>
        <p:nvGrpSpPr>
          <p:cNvPr id="11" name="Group 10"/>
          <p:cNvGrpSpPr/>
          <p:nvPr/>
        </p:nvGrpSpPr>
        <p:grpSpPr>
          <a:xfrm>
            <a:off x="152398" y="1124744"/>
            <a:ext cx="7011890" cy="1347272"/>
            <a:chOff x="152398" y="762000"/>
            <a:chExt cx="8839202" cy="2133600"/>
          </a:xfrm>
        </p:grpSpPr>
        <p:pic>
          <p:nvPicPr>
            <p:cNvPr id="2" name="Picture 1"/>
            <p:cNvPicPr>
              <a:picLocks noChangeAspect="1"/>
            </p:cNvPicPr>
            <p:nvPr/>
          </p:nvPicPr>
          <p:blipFill>
            <a:blip r:embed="rId2" cstate="print"/>
            <a:stretch>
              <a:fillRect/>
            </a:stretch>
          </p:blipFill>
          <p:spPr>
            <a:xfrm>
              <a:off x="152400" y="889597"/>
              <a:ext cx="4075200" cy="761978"/>
            </a:xfrm>
            <a:prstGeom prst="rect">
              <a:avLst/>
            </a:prstGeom>
          </p:spPr>
        </p:pic>
        <p:pic>
          <p:nvPicPr>
            <p:cNvPr id="8" name="Picture 7"/>
            <p:cNvPicPr>
              <a:picLocks noChangeAspect="1"/>
            </p:cNvPicPr>
            <p:nvPr/>
          </p:nvPicPr>
          <p:blipFill>
            <a:blip r:embed="rId3" cstate="print"/>
            <a:stretch>
              <a:fillRect/>
            </a:stretch>
          </p:blipFill>
          <p:spPr>
            <a:xfrm>
              <a:off x="4569523" y="841589"/>
              <a:ext cx="4074067" cy="809986"/>
            </a:xfrm>
            <a:prstGeom prst="rect">
              <a:avLst/>
            </a:prstGeom>
          </p:spPr>
        </p:pic>
        <p:pic>
          <p:nvPicPr>
            <p:cNvPr id="9" name="Picture 8"/>
            <p:cNvPicPr>
              <a:picLocks noChangeAspect="1"/>
            </p:cNvPicPr>
            <p:nvPr/>
          </p:nvPicPr>
          <p:blipFill>
            <a:blip r:embed="rId4" cstate="print"/>
            <a:stretch>
              <a:fillRect/>
            </a:stretch>
          </p:blipFill>
          <p:spPr>
            <a:xfrm>
              <a:off x="152398" y="1991047"/>
              <a:ext cx="4075200" cy="794545"/>
            </a:xfrm>
            <a:prstGeom prst="rect">
              <a:avLst/>
            </a:prstGeom>
          </p:spPr>
        </p:pic>
        <p:pic>
          <p:nvPicPr>
            <p:cNvPr id="10" name="Picture 9"/>
            <p:cNvPicPr>
              <a:picLocks noChangeAspect="1"/>
            </p:cNvPicPr>
            <p:nvPr/>
          </p:nvPicPr>
          <p:blipFill>
            <a:blip r:embed="rId5" cstate="print"/>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A2A7F766-44E7-4F4E-941E-240A69D9AB5B}"/>
              </a:ext>
            </a:extLst>
          </p:cNvPr>
          <p:cNvSpPr/>
          <p:nvPr/>
        </p:nvSpPr>
        <p:spPr>
          <a:xfrm>
            <a:off x="107504" y="620688"/>
            <a:ext cx="8839197"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 (0.00 sec)</a:t>
            </a:r>
          </a:p>
        </p:txBody>
      </p:sp>
      <p:sp>
        <p:nvSpPr>
          <p:cNvPr id="19" name="Rectangle 18">
            <a:extLst>
              <a:ext uri="{FF2B5EF4-FFF2-40B4-BE49-F238E27FC236}">
                <a16:creationId xmlns:a16="http://schemas.microsoft.com/office/drawing/2014/main" id="{689B237C-2146-4817-8BC7-4869ECE92CD8}"/>
              </a:ext>
            </a:extLst>
          </p:cNvPr>
          <p:cNvSpPr/>
          <p:nvPr/>
        </p:nvSpPr>
        <p:spPr>
          <a:xfrm>
            <a:off x="152398" y="3060495"/>
            <a:ext cx="4515335"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21772" y="5103968"/>
            <a:ext cx="4480224"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6" cstate="print"/>
          <a:stretch>
            <a:fillRect/>
          </a:stretch>
        </p:blipFill>
        <p:spPr>
          <a:xfrm>
            <a:off x="4731524" y="4707525"/>
            <a:ext cx="4230635" cy="1673803"/>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4733854" y="2636912"/>
            <a:ext cx="4230634" cy="1864123"/>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7"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cstate="print"/>
          <a:stretch>
            <a:fillRect/>
          </a:stretch>
        </p:blipFill>
        <p:spPr>
          <a:xfrm>
            <a:off x="127000" y="4652969"/>
            <a:ext cx="4002974" cy="787195"/>
          </a:xfrm>
          <a:prstGeom prst="rect">
            <a:avLst/>
          </a:prstGeom>
        </p:spPr>
      </p:pic>
      <p:pic>
        <p:nvPicPr>
          <p:cNvPr id="8" name="Picture 7"/>
          <p:cNvPicPr>
            <a:picLocks noChangeAspect="1"/>
          </p:cNvPicPr>
          <p:nvPr/>
        </p:nvPicPr>
        <p:blipFill>
          <a:blip r:embed="rId3" cstate="print"/>
          <a:stretch>
            <a:fillRect/>
          </a:stretch>
        </p:blipFill>
        <p:spPr>
          <a:xfrm>
            <a:off x="4208522" y="5304354"/>
            <a:ext cx="4783078" cy="940028"/>
          </a:xfrm>
          <a:prstGeom prst="rect">
            <a:avLst/>
          </a:prstGeom>
        </p:spPr>
      </p:pic>
    </p:spTree>
    <p:extLst>
      <p:ext uri="{BB962C8B-B14F-4D97-AF65-F5344CB8AC3E}">
        <p14:creationId xmlns:p14="http://schemas.microsoft.com/office/powerpoint/2010/main" val="188257062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80339252"/>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08857" y="2040489"/>
            <a:ext cx="8743950" cy="495300"/>
          </a:xfrm>
          <a:prstGeom prst="rect">
            <a:avLst/>
          </a:prstGeom>
        </p:spPr>
      </p:pic>
      <p:pic>
        <p:nvPicPr>
          <p:cNvPr id="10" name="Picture 9"/>
          <p:cNvPicPr>
            <a:picLocks noChangeAspect="1"/>
          </p:cNvPicPr>
          <p:nvPr/>
        </p:nvPicPr>
        <p:blipFill>
          <a:blip r:embed="rId4" cstate="print"/>
          <a:stretch>
            <a:fillRect/>
          </a:stretch>
        </p:blipFill>
        <p:spPr>
          <a:xfrm>
            <a:off x="137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t>
            </a:r>
            <a:r>
              <a:rPr lang="en-IN" sz="2800" i="1" baseline="-25000" dirty="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F</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t>
            </a:r>
            <a:r>
              <a:rPr lang="en-IN" sz="2800" i="1" baseline="30000" dirty="0">
                <a:solidFill>
                  <a:srgbClr val="006C86"/>
                </a:solidFill>
                <a:latin typeface="Verdana" panose="020B0604030504040204" pitchFamily="34" charset="0"/>
                <a:ea typeface="Verdana" panose="020B0604030504040204" pitchFamily="34" charset="0"/>
              </a:rPr>
              <a:t> </a:t>
            </a:r>
            <a:r>
              <a:rPr lang="en-IN" sz="2800" baseline="30000" dirty="0">
                <a:solidFill>
                  <a:srgbClr val="006C86"/>
                </a:solidFill>
                <a:latin typeface="Verdana" panose="020B0604030504040204" pitchFamily="34" charset="0"/>
                <a:ea typeface="Verdana" panose="020B0604030504040204" pitchFamily="34" charset="0"/>
              </a:rPr>
              <a:t>(</a:t>
            </a:r>
            <a:r>
              <a:rPr lang="en-IN" sz="2800" b="1" i="1" baseline="30000" dirty="0">
                <a:solidFill>
                  <a:srgbClr val="006C86"/>
                </a:solidFill>
                <a:latin typeface="Verdana" panose="020B0604030504040204" pitchFamily="34" charset="0"/>
                <a:ea typeface="Verdana" panose="020B0604030504040204" pitchFamily="34" charset="0"/>
              </a:rPr>
              <a:t>r</a:t>
            </a:r>
            <a:r>
              <a:rPr lang="en-IN" sz="2800" baseline="30000" dirty="0">
                <a:solidFill>
                  <a:srgbClr val="006C86"/>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79384509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chemeClr val="bg1">
              <a:lumMod val="9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val="10003"/>
                  </a:ext>
                </a:extLst>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cstate="print"/>
          <a:stretch>
            <a:fillRect/>
          </a:stretch>
        </p:blipFill>
        <p:spPr>
          <a:xfrm>
            <a:off x="186418" y="3911369"/>
            <a:ext cx="5038725" cy="466725"/>
          </a:xfrm>
          <a:prstGeom prst="rect">
            <a:avLst/>
          </a:prstGeom>
        </p:spPr>
      </p:pic>
      <p:grpSp>
        <p:nvGrpSpPr>
          <p:cNvPr id="5" name="Group 4">
            <a:extLst>
              <a:ext uri="{FF2B5EF4-FFF2-40B4-BE49-F238E27FC236}">
                <a16:creationId xmlns:a16="http://schemas.microsoft.com/office/drawing/2014/main" id="{0961B9A7-BEDC-4521-9CFA-D3549D888AF8}"/>
              </a:ext>
            </a:extLst>
          </p:cNvPr>
          <p:cNvGrpSpPr/>
          <p:nvPr/>
        </p:nvGrpSpPr>
        <p:grpSpPr>
          <a:xfrm>
            <a:off x="4642048" y="4147633"/>
            <a:ext cx="3962400" cy="1585623"/>
            <a:chOff x="4495800" y="4265440"/>
            <a:chExt cx="3962400" cy="1585623"/>
          </a:xfrm>
        </p:grpSpPr>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5225143" y="4265440"/>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32E5996F-148F-48BF-B260-B629AB9949DF}"/>
              </a:ext>
            </a:extLst>
          </p:cNvPr>
          <p:cNvPicPr>
            <a:picLocks noChangeAspect="1"/>
          </p:cNvPicPr>
          <p:nvPr/>
        </p:nvPicPr>
        <p:blipFill>
          <a:blip r:embed="rId10" cstate="print"/>
          <a:stretch>
            <a:fillRect/>
          </a:stretch>
        </p:blipFill>
        <p:spPr>
          <a:xfrm>
            <a:off x="58304" y="5949280"/>
            <a:ext cx="4801728" cy="690882"/>
          </a:xfrm>
          <a:prstGeom prst="rect">
            <a:avLst/>
          </a:prstGeom>
        </p:spPr>
      </p:pic>
    </p:spTree>
    <p:extLst>
      <p:ext uri="{BB962C8B-B14F-4D97-AF65-F5344CB8AC3E}">
        <p14:creationId xmlns:p14="http://schemas.microsoft.com/office/powerpoint/2010/main" val="137288529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SELECT-LIST</a:t>
            </a:r>
            <a:r>
              <a:rPr lang="en-US" sz="22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ORDER BY</a:t>
            </a:r>
            <a:r>
              <a:rPr lang="en-US" sz="22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and in the </a:t>
            </a:r>
            <a:r>
              <a:rPr lang="en-US" sz="2200" b="1" dirty="0">
                <a:solidFill>
                  <a:srgbClr val="527E67"/>
                </a:solidFill>
                <a:latin typeface="Arial" pitchFamily="34" charset="0"/>
                <a:ea typeface="+mj-ea"/>
                <a:cs typeface="Arial" pitchFamily="34" charset="0"/>
              </a:rPr>
              <a:t>HAVING</a:t>
            </a:r>
            <a:r>
              <a:rPr lang="en-US" sz="22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SUM,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342504"/>
            <a:ext cx="8839200" cy="4462760"/>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p:txBody>
      </p:sp>
      <p:sp>
        <p:nvSpPr>
          <p:cNvPr id="2" name="Rectangle 1"/>
          <p:cNvSpPr/>
          <p:nvPr/>
        </p:nvSpPr>
        <p:spPr>
          <a:xfrm>
            <a:off x="0" y="500036"/>
            <a:ext cx="6516216"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9966527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61980795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407730559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GROUP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6" name="TextBox 5"/>
          <p:cNvSpPr txBox="1"/>
          <p:nvPr/>
        </p:nvSpPr>
        <p:spPr>
          <a:xfrm>
            <a:off x="142844" y="3357562"/>
            <a:ext cx="8858280" cy="1200329"/>
          </a:xfrm>
          <a:prstGeom prst="rect">
            <a:avLst/>
          </a:prstGeom>
        </p:spPr>
        <p:txBody>
          <a:bodyPr wrap="square">
            <a:spAutoFit/>
          </a:bodyPr>
          <a:lstStyle>
            <a:defPPr>
              <a:defRPr lang="en-US"/>
            </a:defPPr>
            <a:lvl1pPr>
              <a:defRPr sz="2400">
                <a:solidFill>
                  <a:srgbClr val="008080"/>
                </a:solidFill>
              </a:defRPr>
            </a:lvl1pPr>
          </a:lstStyle>
          <a:p>
            <a:r>
              <a:rPr lang="en-US" dirty="0"/>
              <a:t>The GROUP BY Clause is used to collect data from multiple records and group the result by one or more column. The GROUP BY clause returns one row for each group.</a:t>
            </a:r>
          </a:p>
        </p:txBody>
      </p:sp>
      <p:sp>
        <p:nvSpPr>
          <p:cNvPr id="7" name="Rectangle 6">
            <a:extLst>
              <a:ext uri="{FF2B5EF4-FFF2-40B4-BE49-F238E27FC236}">
                <a16:creationId xmlns:a16="http://schemas.microsoft.com/office/drawing/2014/main" id="{7D850424-FA13-4AD4-B3FA-59D608E51B67}"/>
              </a:ext>
            </a:extLst>
          </p:cNvPr>
          <p:cNvSpPr/>
          <p:nvPr/>
        </p:nvSpPr>
        <p:spPr>
          <a:xfrm>
            <a:off x="152400" y="260648"/>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 </a:t>
            </a:r>
            <a:r>
              <a:rPr lang="en-US" sz="2800" b="1" i="1" baseline="-25000" dirty="0">
                <a:solidFill>
                  <a:srgbClr val="0077AA"/>
                </a:solidFill>
                <a:latin typeface="Liberation Mono"/>
              </a:rPr>
              <a:t>, </a:t>
            </a:r>
            <a:r>
              <a:rPr lang="en-US" sz="2000" b="1" i="1" dirty="0">
                <a:solidFill>
                  <a:srgbClr val="0077AA"/>
                </a:solidFill>
                <a:latin typeface="Liberation Mono"/>
              </a:rPr>
              <a:t>F</a:t>
            </a:r>
            <a:r>
              <a:rPr lang="en-US" sz="2800" b="1" i="1" baseline="-25000" dirty="0">
                <a:solidFill>
                  <a:srgbClr val="0077AA"/>
                </a:solidFill>
                <a:latin typeface="Liberation Mono"/>
              </a:rPr>
              <a:t>1</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F</a:t>
            </a:r>
            <a:r>
              <a:rPr lang="en-US" sz="2800" b="1" i="1" baseline="-25000" dirty="0">
                <a:solidFill>
                  <a:srgbClr val="0077AA"/>
                </a:solidFill>
                <a:latin typeface="Liberation Mono"/>
              </a:rPr>
              <a:t>2</a:t>
            </a:r>
            <a:r>
              <a:rPr lang="en-US" sz="2000" b="1" i="1" dirty="0">
                <a:solidFill>
                  <a:srgbClr val="0077AA"/>
                </a:solidFill>
                <a:latin typeface="Liberation Mono"/>
              </a:rPr>
              <a:t>(A</a:t>
            </a:r>
            <a:r>
              <a:rPr lang="en-US" sz="2000" b="1" i="1" baseline="-25000" dirty="0">
                <a:solidFill>
                  <a:srgbClr val="0077AA"/>
                </a:solidFill>
                <a:latin typeface="Liberation Mono"/>
              </a:rPr>
              <a:t>2</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a:t>
            </a:r>
            <a:r>
              <a:rPr lang="en-US" sz="2000" dirty="0">
                <a:solidFill>
                  <a:srgbClr val="0077AA"/>
                </a:solidFill>
                <a:latin typeface="Liberation Mono"/>
              </a:rPr>
              <a:t> | expr | position} [ASC | DESC], ... [WITH ROLLUP]]</a:t>
            </a:r>
          </a:p>
        </p:txBody>
      </p:sp>
      <p:sp>
        <p:nvSpPr>
          <p:cNvPr id="8" name="Rectangle 7">
            <a:extLst>
              <a:ext uri="{FF2B5EF4-FFF2-40B4-BE49-F238E27FC236}">
                <a16:creationId xmlns:a16="http://schemas.microsoft.com/office/drawing/2014/main" id="{60E8E165-8233-40E8-813D-8A909DB12C39}"/>
              </a:ext>
            </a:extLst>
          </p:cNvPr>
          <p:cNvSpPr/>
          <p:nvPr/>
        </p:nvSpPr>
        <p:spPr>
          <a:xfrm>
            <a:off x="755576" y="1739086"/>
            <a:ext cx="3350597" cy="369332"/>
          </a:xfrm>
          <a:prstGeom prst="rect">
            <a:avLst/>
          </a:prstGeom>
        </p:spPr>
        <p:txBody>
          <a:bodyPr wrap="none">
            <a:spAutoFit/>
          </a:bodyPr>
          <a:lstStyle/>
          <a:p>
            <a:r>
              <a:rPr lang="en-IN" dirty="0"/>
              <a:t>select sum(1), count(*) from EMP;</a:t>
            </a:r>
          </a:p>
        </p:txBody>
      </p:sp>
      <p:sp>
        <p:nvSpPr>
          <p:cNvPr id="9" name="Rectangle 8">
            <a:extLst>
              <a:ext uri="{FF2B5EF4-FFF2-40B4-BE49-F238E27FC236}">
                <a16:creationId xmlns:a16="http://schemas.microsoft.com/office/drawing/2014/main" id="{E7E72E25-684F-4E9F-BBCA-F97A911ADB18}"/>
              </a:ext>
            </a:extLst>
          </p:cNvPr>
          <p:cNvSpPr/>
          <p:nvPr/>
        </p:nvSpPr>
        <p:spPr>
          <a:xfrm>
            <a:off x="142844" y="5390248"/>
            <a:ext cx="8094676"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US" sz="2000" dirty="0">
                <a:latin typeface="Arial" panose="020B0604020202020204" pitchFamily="34" charset="0"/>
                <a:ea typeface="Times New Roman" panose="02020603050405020304" pitchFamily="18" charset="0"/>
              </a:rPr>
              <a:t>SUM(1), SUM(2), COUNT(*) </a:t>
            </a:r>
            <a:r>
              <a:rPr lang="en-US" sz="2000" dirty="0">
                <a:solidFill>
                  <a:srgbClr val="0077AA"/>
                </a:solidFill>
                <a:latin typeface="Arial" panose="020B0604020202020204" pitchFamily="34" charset="0"/>
                <a:ea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 </a:t>
            </a:r>
            <a:r>
              <a:rPr lang="en-US" sz="2000" dirty="0">
                <a:solidFill>
                  <a:srgbClr val="0077AA"/>
                </a:solidFill>
                <a:latin typeface="Arial" panose="020B0604020202020204" pitchFamily="34" charset="0"/>
                <a:ea typeface="Times New Roman" panose="02020603050405020304" pitchFamily="18" charset="0"/>
              </a:rPr>
              <a:t>GROUP</a:t>
            </a:r>
            <a:r>
              <a:rPr lang="en-US" sz="2000" dirty="0">
                <a:solidFill>
                  <a:srgbClr val="000000"/>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rPr>
              <a:t>BY </a:t>
            </a:r>
            <a:r>
              <a:rPr lang="en-US" sz="2000" dirty="0">
                <a:latin typeface="Arial" panose="020B0604020202020204" pitchFamily="34" charset="0"/>
                <a:ea typeface="Times New Roman" panose="02020603050405020304" pitchFamily="18" charset="0"/>
              </a:rPr>
              <a:t>JOB</a:t>
            </a:r>
            <a:r>
              <a:rPr lang="en-IN" sz="2000" dirty="0">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419066728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699512406"/>
              </p:ext>
            </p:extLst>
          </p:nvPr>
        </p:nvGraphicFramePr>
        <p:xfrm>
          <a:off x="152400" y="2716376"/>
          <a:ext cx="8839200" cy="265684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txBody>
                  <a:tcPr anchor="ctr"/>
                </a:tc>
                <a:extLst>
                  <a:ext uri="{0D108BD9-81ED-4DB2-BD59-A6C34878D82A}">
                    <a16:rowId xmlns:a16="http://schemas.microsoft.com/office/drawing/2014/main" val="10001"/>
                  </a:ext>
                </a:extLst>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3" name="Rectangle 2">
            <a:extLst>
              <a:ext uri="{FF2B5EF4-FFF2-40B4-BE49-F238E27FC236}">
                <a16:creationId xmlns:a16="http://schemas.microsoft.com/office/drawing/2014/main" id="{B9AA0066-CE38-4688-B9E5-463F1B5F63D6}"/>
              </a:ext>
            </a:extLst>
          </p:cNvPr>
          <p:cNvSpPr/>
          <p:nvPr/>
        </p:nvSpPr>
        <p:spPr>
          <a:xfrm>
            <a:off x="152400" y="5508521"/>
            <a:ext cx="8839200" cy="584775"/>
          </a:xfrm>
          <a:prstGeom prst="rect">
            <a:avLst/>
          </a:prstGeom>
        </p:spPr>
        <p:txBody>
          <a:bodyPr wrap="square">
            <a:spAutoFit/>
          </a:bodyPr>
          <a:lstStyle/>
          <a:p>
            <a:r>
              <a:rPr lang="en-IN" sz="1600" dirty="0">
                <a:solidFill>
                  <a:srgbClr val="0077AA"/>
                </a:solidFill>
                <a:latin typeface="Gill Sans MT (Body)"/>
              </a:rPr>
              <a:t>SELECT</a:t>
            </a:r>
            <a:r>
              <a:rPr lang="en-IN" sz="1600" dirty="0">
                <a:latin typeface="Gill Sans MT (Body)"/>
              </a:rPr>
              <a:t> JOB, DEPTNO, </a:t>
            </a:r>
            <a:r>
              <a:rPr lang="en-IN" sz="1600" dirty="0">
                <a:solidFill>
                  <a:srgbClr val="0077AA"/>
                </a:solidFill>
                <a:latin typeface="Gill Sans MT (Body)"/>
              </a:rPr>
              <a:t>GROUP_CONCAT</a:t>
            </a:r>
            <a:r>
              <a:rPr lang="en-IN" sz="1600" dirty="0">
                <a:solidFill>
                  <a:schemeClr val="bg1">
                    <a:lumMod val="65000"/>
                  </a:schemeClr>
                </a:solidFill>
                <a:latin typeface="Gill Sans MT (Body)"/>
              </a:rPr>
              <a:t>(</a:t>
            </a:r>
            <a:r>
              <a:rPr lang="en-IN" sz="1600" dirty="0">
                <a:latin typeface="Gill Sans MT (Body)"/>
              </a:rPr>
              <a:t>ENAME </a:t>
            </a:r>
            <a:r>
              <a:rPr lang="en-IN" sz="1600" dirty="0">
                <a:solidFill>
                  <a:srgbClr val="E12F2B"/>
                </a:solidFill>
                <a:latin typeface="Gill Sans MT (Body)"/>
              </a:rPr>
              <a:t>ORDER</a:t>
            </a:r>
            <a:r>
              <a:rPr lang="en-IN" sz="1600" dirty="0">
                <a:latin typeface="Gill Sans MT (Body)"/>
              </a:rPr>
              <a:t> </a:t>
            </a:r>
            <a:r>
              <a:rPr lang="en-IN" sz="1600" dirty="0">
                <a:solidFill>
                  <a:srgbClr val="E12F2B"/>
                </a:solidFill>
                <a:latin typeface="Gill Sans MT (Body)"/>
              </a:rPr>
              <a:t>BY</a:t>
            </a:r>
            <a:r>
              <a:rPr lang="en-IN" sz="1600" dirty="0">
                <a:latin typeface="Gill Sans MT (Body)"/>
              </a:rPr>
              <a:t> ENAME </a:t>
            </a:r>
            <a:r>
              <a:rPr lang="en-IN" sz="1600" dirty="0">
                <a:solidFill>
                  <a:srgbClr val="E12F2B"/>
                </a:solidFill>
                <a:latin typeface="Gill Sans MT (Body)"/>
              </a:rPr>
              <a:t>SEPARATOR</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 </a:t>
            </a:r>
            <a:r>
              <a:rPr lang="en-IN" sz="1600" dirty="0">
                <a:solidFill>
                  <a:schemeClr val="bg1">
                    <a:lumMod val="65000"/>
                  </a:schemeClr>
                </a:solidFill>
                <a:latin typeface="Gill Sans MT (Body)"/>
              </a:rPr>
              <a:t>'</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a:t>
            </a:r>
            <a:r>
              <a:rPr lang="en-IN" sz="1600" dirty="0">
                <a:solidFill>
                  <a:srgbClr val="0077AA"/>
                </a:solidFill>
                <a:latin typeface="Gill Sans MT (Body)"/>
              </a:rPr>
              <a:t>FROM</a:t>
            </a:r>
            <a:r>
              <a:rPr lang="en-IN" sz="1600" dirty="0">
                <a:latin typeface="Gill Sans MT (Body)"/>
              </a:rPr>
              <a:t> EMP </a:t>
            </a:r>
            <a:r>
              <a:rPr lang="en-IN" sz="1600" dirty="0">
                <a:solidFill>
                  <a:srgbClr val="0077AA"/>
                </a:solidFill>
                <a:latin typeface="Gill Sans MT (Body)"/>
              </a:rPr>
              <a:t>GROUP</a:t>
            </a:r>
            <a:r>
              <a:rPr lang="en-IN" sz="1600" dirty="0">
                <a:latin typeface="Gill Sans MT (Body)"/>
              </a:rPr>
              <a:t> </a:t>
            </a:r>
            <a:r>
              <a:rPr lang="en-IN" sz="1600" dirty="0">
                <a:solidFill>
                  <a:srgbClr val="0077AA"/>
                </a:solidFill>
                <a:latin typeface="Gill Sans MT (Body)"/>
              </a:rPr>
              <a:t>BY</a:t>
            </a:r>
            <a:r>
              <a:rPr lang="en-IN" sz="1600" dirty="0">
                <a:latin typeface="Gill Sans MT (Body)"/>
              </a:rPr>
              <a:t> JOB, DEPTNO </a:t>
            </a:r>
            <a:r>
              <a:rPr lang="en-IN" sz="1600" dirty="0">
                <a:solidFill>
                  <a:srgbClr val="0077AA"/>
                </a:solidFill>
                <a:latin typeface="Gill Sans MT (Body)"/>
              </a:rPr>
              <a:t>ORDER</a:t>
            </a:r>
            <a:r>
              <a:rPr lang="en-IN" sz="1600" dirty="0">
                <a:latin typeface="Gill Sans MT (Body)"/>
              </a:rPr>
              <a:t> </a:t>
            </a:r>
            <a:r>
              <a:rPr lang="en-IN" sz="1600" dirty="0">
                <a:solidFill>
                  <a:srgbClr val="0077AA"/>
                </a:solidFill>
                <a:latin typeface="Gill Sans MT (Body)"/>
              </a:rPr>
              <a:t>BY</a:t>
            </a:r>
            <a:r>
              <a:rPr lang="en-IN" sz="1600" dirty="0">
                <a:latin typeface="Gill Sans MT (Body)"/>
              </a:rPr>
              <a:t> JOB;</a:t>
            </a:r>
          </a:p>
        </p:txBody>
      </p:sp>
    </p:spTree>
    <p:extLst>
      <p:ext uri="{BB962C8B-B14F-4D97-AF65-F5344CB8AC3E}">
        <p14:creationId xmlns:p14="http://schemas.microsoft.com/office/powerpoint/2010/main" val="783479239"/>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7118682"/>
      </p:ext>
    </p:extLst>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a:solidFill>
                  <a:srgbClr val="008080"/>
                </a:solidFill>
              </a:rPr>
              <a:t>If the </a:t>
            </a:r>
            <a:r>
              <a:rPr lang="en-US" sz="2400" b="1" i="1" dirty="0">
                <a:solidFill>
                  <a:srgbClr val="008080"/>
                </a:solidFill>
              </a:rPr>
              <a:t>GROUP</a:t>
            </a:r>
            <a:r>
              <a:rPr lang="en-US" sz="2400" dirty="0">
                <a:solidFill>
                  <a:srgbClr val="008080"/>
                </a:solidFill>
              </a:rPr>
              <a:t> </a:t>
            </a:r>
            <a:r>
              <a:rPr lang="en-US" sz="2400" b="1" i="1" dirty="0">
                <a:solidFill>
                  <a:srgbClr val="008080"/>
                </a:solidFill>
              </a:rPr>
              <a:t>BY</a:t>
            </a:r>
            <a:r>
              <a:rPr lang="en-US" sz="2400" dirty="0">
                <a:solidFill>
                  <a:srgbClr val="008080"/>
                </a:solidFill>
              </a:rPr>
              <a:t> clause is omitted, the </a:t>
            </a:r>
            <a:r>
              <a:rPr lang="en-US" sz="2400" b="1" i="1" dirty="0">
                <a:solidFill>
                  <a:srgbClr val="008080"/>
                </a:solidFill>
              </a:rPr>
              <a:t>HAVING</a:t>
            </a:r>
            <a:r>
              <a:rPr lang="en-US" sz="2400" dirty="0">
                <a:solidFill>
                  <a:srgbClr val="008080"/>
                </a:solidFill>
              </a:rPr>
              <a:t> clause behaves like the </a:t>
            </a:r>
            <a:r>
              <a:rPr lang="en-US" sz="2400" b="1" i="1" dirty="0">
                <a:solidFill>
                  <a:srgbClr val="008080"/>
                </a:solidFill>
              </a:rPr>
              <a:t>WHERE</a:t>
            </a:r>
            <a:r>
              <a:rPr lang="en-US" sz="2400" dirty="0">
                <a:solidFill>
                  <a:srgbClr val="008080"/>
                </a:solidFill>
              </a:rPr>
              <a:t> clasue.</a:t>
            </a:r>
          </a:p>
        </p:txBody>
      </p:sp>
    </p:spTree>
    <p:extLst>
      <p:ext uri="{BB962C8B-B14F-4D97-AF65-F5344CB8AC3E}">
        <p14:creationId xmlns:p14="http://schemas.microsoft.com/office/powerpoint/2010/main" val="359248076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285728"/>
            <a:ext cx="8858312" cy="1631216"/>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condition, unless it is in a subquery contained in a HAVING clause, whereas, aggregate functions can be used in HAVING clause.</a:t>
            </a:r>
          </a:p>
        </p:txBody>
      </p:sp>
      <p:sp>
        <p:nvSpPr>
          <p:cNvPr id="4" name="Rectangle 3"/>
          <p:cNvSpPr/>
          <p:nvPr/>
        </p:nvSpPr>
        <p:spPr>
          <a:xfrm>
            <a:off x="214282" y="3786190"/>
            <a:ext cx="8786874" cy="830997"/>
          </a:xfrm>
          <a:prstGeom prst="rect">
            <a:avLst/>
          </a:prstGeom>
        </p:spPr>
        <p:txBody>
          <a:bodyPr wrap="square">
            <a:spAutoFit/>
          </a:bodyPr>
          <a:lstStyle/>
          <a:p>
            <a:r>
              <a:rPr lang="en-US" sz="2400" dirty="0">
                <a:solidFill>
                  <a:srgbClr val="C74C49"/>
                </a:solidFill>
                <a:latin typeface="Arial" pitchFamily="34" charset="0"/>
                <a:cs typeface="Arial" pitchFamily="34" charset="0"/>
              </a:rPr>
              <a:t>The </a:t>
            </a:r>
            <a:r>
              <a:rPr lang="en-US" sz="2400" i="1" dirty="0">
                <a:solidFill>
                  <a:srgbClr val="C74C49"/>
                </a:solidFill>
                <a:latin typeface="Arial" pitchFamily="34" charset="0"/>
                <a:cs typeface="Arial" pitchFamily="34" charset="0"/>
              </a:rPr>
              <a:t>Where</a:t>
            </a:r>
            <a:r>
              <a:rPr lang="en-US" sz="2400" dirty="0">
                <a:solidFill>
                  <a:srgbClr val="C74C49"/>
                </a:solidFill>
                <a:latin typeface="Arial" pitchFamily="34" charset="0"/>
                <a:cs typeface="Arial" pitchFamily="34" charset="0"/>
              </a:rPr>
              <a:t> clause acts as a pre filter where as </a:t>
            </a:r>
            <a:r>
              <a:rPr lang="en-US" sz="2400" i="1" dirty="0">
                <a:solidFill>
                  <a:srgbClr val="C74C49"/>
                </a:solidFill>
                <a:latin typeface="Arial" pitchFamily="34" charset="0"/>
                <a:cs typeface="Arial" pitchFamily="34" charset="0"/>
              </a:rPr>
              <a:t>Having clause acts</a:t>
            </a:r>
            <a:r>
              <a:rPr lang="en-US" sz="2400" dirty="0">
                <a:solidFill>
                  <a:srgbClr val="C74C49"/>
                </a:solidFill>
                <a:latin typeface="Arial" pitchFamily="34" charset="0"/>
                <a:cs typeface="Arial" pitchFamily="34" charset="0"/>
              </a:rPr>
              <a:t> as a post filter.</a:t>
            </a:r>
          </a:p>
        </p:txBody>
      </p:sp>
    </p:spTree>
    <p:extLst>
      <p:ext uri="{BB962C8B-B14F-4D97-AF65-F5344CB8AC3E}">
        <p14:creationId xmlns:p14="http://schemas.microsoft.com/office/powerpoint/2010/main" val="426566084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28" y="43069"/>
            <a:ext cx="4531672" cy="305258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52400" y="2625278"/>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615878"/>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377878"/>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114629506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707886"/>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311864972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60337425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window function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95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452431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 user variable name can contain other characters if you quote it as a string or identifier (for example,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or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207819" y="5483265"/>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914400" y="3276600"/>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14282" y="3714752"/>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01367662"/>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0402828"/>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86761492"/>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78301347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89766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cstate="print"/>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122663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361654188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347510706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847755"/>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 </a:t>
            </a:r>
            <a:r>
              <a:rPr lang="en-IN" sz="2200" dirty="0">
                <a:solidFill>
                  <a:srgbClr val="00B050"/>
                </a:solidFill>
                <a:latin typeface="Arial" panose="020B0604020202020204" pitchFamily="34" charset="0"/>
                <a:cs typeface="Arial" panose="020B0604020202020204" pitchFamily="34" charset="0"/>
              </a:rPr>
              <a:t>(to give in selection-list)</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a:t>
            </a:r>
            <a:r>
              <a:rPr lang="en-IN" sz="2200" dirty="0">
                <a:solidFill>
                  <a:srgbClr val="00B050"/>
                </a:solidFill>
                <a:latin typeface="Arial" panose="020B0604020202020204" pitchFamily="34" charset="0"/>
                <a:cs typeface="Arial" panose="020B0604020202020204" pitchFamily="34" charset="0"/>
              </a:rPr>
              <a:t> (to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a:t>
            </a:r>
            <a:r>
              <a:rPr lang="en-IN" sz="2200" dirty="0">
                <a:solidFill>
                  <a:srgbClr val="00B050"/>
                </a:solidFill>
                <a:latin typeface="Arial" panose="020B0604020202020204" pitchFamily="34" charset="0"/>
                <a:cs typeface="Arial" panose="020B0604020202020204" pitchFamily="34" charset="0"/>
              </a:rPr>
              <a:t>(to give in FROM clause)</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rgbClr val="00B050"/>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19860468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55589414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cstate="print"/>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cstate="print"/>
          <a:stretch>
            <a:fillRect/>
          </a:stretch>
        </p:blipFill>
        <p:spPr>
          <a:xfrm>
            <a:off x="228600" y="5241265"/>
            <a:ext cx="4419601" cy="854735"/>
          </a:xfrm>
          <a:prstGeom prst="rect">
            <a:avLst/>
          </a:prstGeom>
        </p:spPr>
      </p:pic>
    </p:spTree>
    <p:extLst>
      <p:ext uri="{BB962C8B-B14F-4D97-AF65-F5344CB8AC3E}">
        <p14:creationId xmlns:p14="http://schemas.microsoft.com/office/powerpoint/2010/main" val="212860541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27656794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228600" y="4149080"/>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381000" y="5353110"/>
            <a:ext cx="2003744" cy="895290"/>
          </a:xfrm>
          <a:prstGeom prst="rect">
            <a:avLst/>
          </a:prstGeom>
        </p:spPr>
      </p:pic>
    </p:spTree>
    <p:extLst>
      <p:ext uri="{BB962C8B-B14F-4D97-AF65-F5344CB8AC3E}">
        <p14:creationId xmlns:p14="http://schemas.microsoft.com/office/powerpoint/2010/main" val="404932703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52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106452" y="5271107"/>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76200" y="1841401"/>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381960"/>
            <a:ext cx="6858048" cy="1631216"/>
          </a:xfrm>
          <a:prstGeom prst="rect">
            <a:avLst/>
          </a:prstGeom>
        </p:spPr>
        <p:txBody>
          <a:bodyPr wrap="square">
            <a:spAutoFit/>
          </a:bodyPr>
          <a:lstStyle/>
          <a:p>
            <a:r>
              <a:rPr lang="en-US" sz="2000" b="1" dirty="0">
                <a:solidFill>
                  <a:schemeClr val="bg2">
                    <a:lumMod val="50000"/>
                  </a:schemeClr>
                </a:solidFill>
              </a:rPr>
              <a:t>Cartesian/Product means</a:t>
            </a:r>
            <a:r>
              <a:rPr lang="en-US" sz="2000" dirty="0">
                <a:solidFill>
                  <a:schemeClr val="bg2">
                    <a:lumMod val="50000"/>
                  </a:schemeClr>
                </a:solidFill>
              </a:rPr>
              <a:t> Number of Rows present in Table 1 Multiplied by Number of Rows present in Table 2. </a:t>
            </a:r>
          </a:p>
          <a:p>
            <a:endParaRPr lang="en-US" sz="2000" dirty="0">
              <a:solidFill>
                <a:schemeClr val="bg2">
                  <a:lumMod val="50000"/>
                </a:schemeClr>
              </a:solidFill>
            </a:endParaRPr>
          </a:p>
          <a:p>
            <a:r>
              <a:rPr lang="en-US" sz="2000" dirty="0">
                <a:solidFill>
                  <a:srgbClr val="E01E1E"/>
                </a:solidFill>
              </a:rPr>
              <a:t>TIP</a:t>
            </a:r>
            <a:r>
              <a:rPr lang="en-US" sz="2000" dirty="0">
                <a:solidFill>
                  <a:schemeClr val="bg2">
                    <a:lumMod val="50000"/>
                  </a:schemeClr>
                </a:solidFill>
              </a:rPr>
              <a:t>: </a:t>
            </a:r>
            <a:r>
              <a:rPr lang="en-US" sz="2000" b="1" dirty="0">
                <a:solidFill>
                  <a:schemeClr val="bg2">
                    <a:lumMod val="50000"/>
                  </a:schemeClr>
                </a:solidFill>
              </a:rPr>
              <a:t>Cross Join in MySQL</a:t>
            </a:r>
            <a:r>
              <a:rPr lang="en-US" sz="2000" dirty="0">
                <a:solidFill>
                  <a:schemeClr val="bg2">
                    <a:lumMod val="50000"/>
                  </a:schemeClr>
                </a:solidFill>
              </a:rPr>
              <a:t> does not require any common column to </a:t>
            </a:r>
            <a:r>
              <a:rPr lang="en-US" sz="2000" b="1" dirty="0">
                <a:solidFill>
                  <a:schemeClr val="bg2">
                    <a:lumMod val="50000"/>
                  </a:schemeClr>
                </a:solidFill>
              </a:rPr>
              <a:t>join</a:t>
            </a:r>
            <a:r>
              <a:rPr lang="en-US" sz="2000" dirty="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0886" y="188640"/>
            <a:ext cx="9133114" cy="1980000"/>
          </a:xfrm>
          <a:prstGeom prst="rect">
            <a:avLst/>
          </a:prstGeom>
        </p:spPr>
      </p:pic>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60738"/>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a:extLst>
              <a:ext uri="{FF2B5EF4-FFF2-40B4-BE49-F238E27FC236}">
                <a16:creationId xmlns:a16="http://schemas.microsoft.com/office/drawing/2014/main" id="{7D36E615-767F-4ACD-9EF9-386821D4EB62}"/>
              </a:ext>
            </a:extLst>
          </p:cNvPr>
          <p:cNvSpPr/>
          <p:nvPr/>
        </p:nvSpPr>
        <p:spPr>
          <a:xfrm>
            <a:off x="292224" y="2348880"/>
            <a:ext cx="2187352" cy="3416320"/>
          </a:xfrm>
          <a:prstGeom prst="rect">
            <a:avLst/>
          </a:prstGeom>
        </p:spPr>
        <p:txBody>
          <a:bodyPr wrap="square">
            <a:spAutoFit/>
          </a:bodyPr>
          <a:lstStyle/>
          <a:p>
            <a:r>
              <a:rPr lang="en-US" sz="2400" dirty="0">
                <a:solidFill>
                  <a:srgbClr val="006C86"/>
                </a:solidFill>
                <a:latin typeface="Liberation Mono"/>
              </a:rPr>
              <a:t>SET A = {1, 2}</a:t>
            </a:r>
          </a:p>
          <a:p>
            <a:r>
              <a:rPr lang="en-US" sz="2400" dirty="0">
                <a:solidFill>
                  <a:srgbClr val="006C86"/>
                </a:solidFill>
                <a:latin typeface="Liberation Mono"/>
              </a:rPr>
              <a:t>SET B = {a, b, c}</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237756" y="2348880"/>
            <a:ext cx="2160240" cy="3416320"/>
          </a:xfrm>
          <a:prstGeom prst="rect">
            <a:avLst/>
          </a:prstGeom>
        </p:spPr>
        <p:txBody>
          <a:bodyPr wrap="square">
            <a:spAutoFit/>
          </a:bodyPr>
          <a:lstStyle/>
          <a:p>
            <a:r>
              <a:rPr lang="en-US" sz="2400" dirty="0">
                <a:solidFill>
                  <a:srgbClr val="006C86"/>
                </a:solidFill>
                <a:latin typeface="Liberation Mono"/>
              </a:rPr>
              <a:t>SET A = {1, 2, 3} </a:t>
            </a:r>
          </a:p>
          <a:p>
            <a:r>
              <a:rPr lang="en-US" sz="2400" dirty="0">
                <a:solidFill>
                  <a:srgbClr val="006C86"/>
                </a:solidFill>
                <a:latin typeface="Liberation Mono"/>
              </a:rPr>
              <a:t>SET B = {a, b}</a:t>
            </a:r>
          </a:p>
          <a:p>
            <a:r>
              <a:rPr lang="en-US" sz="2400" dirty="0">
                <a:solidFill>
                  <a:srgbClr val="006C86"/>
                </a:solidFill>
                <a:latin typeface="Liberation Mono"/>
              </a:rPr>
              <a:t>A x B </a:t>
            </a: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156176" y="2348880"/>
            <a:ext cx="2448272" cy="3416320"/>
          </a:xfrm>
          <a:prstGeom prst="rect">
            <a:avLst/>
          </a:prstGeom>
        </p:spPr>
        <p:txBody>
          <a:bodyPr wrap="square">
            <a:spAutoFit/>
          </a:bodyPr>
          <a:lstStyle/>
          <a:p>
            <a:r>
              <a:rPr lang="en-US" sz="2400" dirty="0">
                <a:solidFill>
                  <a:srgbClr val="006C86"/>
                </a:solidFill>
                <a:latin typeface="Liberation Mono"/>
              </a:rPr>
              <a:t>SET A = {1, 2} </a:t>
            </a:r>
          </a:p>
          <a:p>
            <a:r>
              <a:rPr lang="en-US" sz="2400" dirty="0">
                <a:solidFill>
                  <a:srgbClr val="006C86"/>
                </a:solidFill>
                <a:latin typeface="Liberation Mono"/>
              </a:rPr>
              <a:t>SET B = {a, b, null}</a:t>
            </a:r>
          </a:p>
          <a:p>
            <a:r>
              <a:rPr lang="en-US" sz="2400" dirty="0">
                <a:solidFill>
                  <a:srgbClr val="006C86"/>
                </a:solidFill>
                <a:latin typeface="Liberation Mono"/>
              </a:rPr>
              <a:t>A x B</a:t>
            </a: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spTree>
    <p:extLst>
      <p:ext uri="{BB962C8B-B14F-4D97-AF65-F5344CB8AC3E}">
        <p14:creationId xmlns:p14="http://schemas.microsoft.com/office/powerpoint/2010/main" val="276530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6200" y="3124200"/>
            <a:ext cx="4145478" cy="3185114"/>
          </a:xfrm>
          <a:prstGeom prst="rect">
            <a:avLst/>
          </a:prstGeom>
        </p:spPr>
      </p:pic>
      <p:pic>
        <p:nvPicPr>
          <p:cNvPr id="14" name="Picture 13"/>
          <p:cNvPicPr>
            <a:picLocks noChangeAspect="1"/>
          </p:cNvPicPr>
          <p:nvPr/>
        </p:nvPicPr>
        <p:blipFill>
          <a:blip r:embed="rId3" cstate="print"/>
          <a:stretch>
            <a:fillRect/>
          </a:stretch>
        </p:blipFill>
        <p:spPr>
          <a:xfrm>
            <a:off x="4724400" y="3098892"/>
            <a:ext cx="3962400" cy="3321424"/>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cstate="print"/>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cstate="print"/>
          <a:stretch>
            <a:fillRect/>
          </a:stretch>
        </p:blipFill>
        <p:spPr>
          <a:xfrm>
            <a:off x="224527" y="3954128"/>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11" name="Picture 10"/>
          <p:cNvPicPr>
            <a:picLocks noChangeAspect="1"/>
          </p:cNvPicPr>
          <p:nvPr/>
        </p:nvPicPr>
        <p:blipFill>
          <a:blip r:embed="rId2" cstate="print"/>
          <a:stretch>
            <a:fillRect/>
          </a:stretch>
        </p:blipFill>
        <p:spPr>
          <a:xfrm>
            <a:off x="181098" y="3124200"/>
            <a:ext cx="3705102" cy="3598862"/>
          </a:xfrm>
          <a:prstGeom prst="rect">
            <a:avLst/>
          </a:prstGeom>
        </p:spPr>
      </p:pic>
    </p:spTree>
    <p:extLst>
      <p:ext uri="{BB962C8B-B14F-4D97-AF65-F5344CB8AC3E}">
        <p14:creationId xmlns:p14="http://schemas.microsoft.com/office/powerpoint/2010/main" val="324718037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a:solidFill>
                  <a:schemeClr val="bg2">
                    <a:lumMod val="50000"/>
                  </a:schemeClr>
                </a:solidFill>
              </a:rPr>
              <a:t>An </a:t>
            </a:r>
            <a:r>
              <a:rPr lang="en-US" sz="2000" b="1" dirty="0">
                <a:solidFill>
                  <a:schemeClr val="bg2">
                    <a:lumMod val="50000"/>
                  </a:schemeClr>
                </a:solidFill>
              </a:rPr>
              <a:t>equijoin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with a </a:t>
            </a:r>
            <a:r>
              <a:rPr lang="en-US" sz="2000" b="1" dirty="0">
                <a:solidFill>
                  <a:schemeClr val="bg2">
                    <a:lumMod val="50000"/>
                  </a:schemeClr>
                </a:solidFill>
              </a:rPr>
              <a:t>join</a:t>
            </a:r>
            <a:r>
              <a:rPr lang="en-US" sz="2000" dirty="0">
                <a:solidFill>
                  <a:schemeClr val="bg2">
                    <a:lumMod val="50000"/>
                  </a:schemeClr>
                </a:solidFill>
              </a:rPr>
              <a:t> condition containing an equality operator. An </a:t>
            </a:r>
            <a:r>
              <a:rPr lang="en-US" sz="2000" b="1" dirty="0">
                <a:solidFill>
                  <a:schemeClr val="bg2">
                    <a:lumMod val="50000"/>
                  </a:schemeClr>
                </a:solidFill>
              </a:rPr>
              <a:t>equijoin</a:t>
            </a:r>
            <a:r>
              <a:rPr lang="en-US" sz="2000" dirty="0">
                <a:solidFill>
                  <a:schemeClr val="bg2">
                    <a:lumMod val="50000"/>
                  </a:schemeClr>
                </a:solidFill>
              </a:rPr>
              <a:t> returns only the rows that have equivalent values for the specified columns. An inner </a:t>
            </a:r>
            <a:r>
              <a:rPr lang="en-US" sz="2000" b="1" dirty="0">
                <a:solidFill>
                  <a:schemeClr val="bg2">
                    <a:lumMod val="50000"/>
                  </a:schemeClr>
                </a:solidFill>
              </a:rPr>
              <a:t>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of two or more tables that returns only those rows (compared using a comparison operator) that satisfy the </a:t>
            </a:r>
            <a:r>
              <a:rPr lang="en-US" sz="2000" b="1" dirty="0">
                <a:solidFill>
                  <a:schemeClr val="bg2">
                    <a:lumMod val="50000"/>
                  </a:schemeClr>
                </a:solidFill>
              </a:rPr>
              <a:t>join</a:t>
            </a:r>
            <a:r>
              <a:rPr lang="en-US" sz="2000" dirty="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0" y="188640"/>
            <a:ext cx="9144000" cy="1981200"/>
          </a:xfrm>
          <a:prstGeom prst="rect">
            <a:avLst/>
          </a:prstGeom>
        </p:spPr>
      </p:pic>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6" name="Rectangle 5">
            <a:extLst>
              <a:ext uri="{FF2B5EF4-FFF2-40B4-BE49-F238E27FC236}">
                <a16:creationId xmlns:a16="http://schemas.microsoft.com/office/drawing/2014/main" id="{6BCA0FBA-60A5-49B6-ABB3-28BFC9BAEC9C}"/>
              </a:ext>
            </a:extLst>
          </p:cNvPr>
          <p:cNvSpPr/>
          <p:nvPr/>
        </p:nvSpPr>
        <p:spPr>
          <a:xfrm>
            <a:off x="152400" y="2722855"/>
            <a:ext cx="8991600" cy="3416320"/>
          </a:xfrm>
          <a:prstGeom prst="rect">
            <a:avLst/>
          </a:prstGeom>
        </p:spPr>
        <p:txBody>
          <a:bodyPr wrap="square">
            <a:spAutoFit/>
          </a:bodyPr>
          <a:lstStyle/>
          <a:p>
            <a:r>
              <a:rPr lang="en-US" sz="2400" dirty="0">
                <a:solidFill>
                  <a:srgbClr val="006C86"/>
                </a:solidFill>
                <a:latin typeface="Liberation Mono"/>
              </a:rPr>
              <a:t>SET A = {1, 2, 3, 4}</a:t>
            </a:r>
          </a:p>
          <a:p>
            <a:r>
              <a:rPr lang="en-US" sz="2400" dirty="0">
                <a:solidFill>
                  <a:srgbClr val="006C86"/>
                </a:solidFill>
                <a:latin typeface="Liberation Mono"/>
              </a:rPr>
              <a:t>SET B = {(1, a), (2, b), (1, c), (3, d), (2, e), (1, f)}</a:t>
            </a:r>
          </a:p>
          <a:p>
            <a:r>
              <a:rPr lang="en-US" sz="2400" dirty="0">
                <a:solidFill>
                  <a:srgbClr val="006C86"/>
                </a:solidFill>
                <a:latin typeface="Liberation Mono"/>
              </a:rPr>
              <a:t>A = B </a:t>
            </a: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cstate="print"/>
          <a:stretch>
            <a:fillRect/>
          </a:stretch>
        </p:blipFill>
        <p:spPr>
          <a:xfrm>
            <a:off x="228600" y="3200400"/>
            <a:ext cx="8686800" cy="3063222"/>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07606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2731521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14611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cstate="print"/>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cstate="print"/>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cstate="print"/>
          <a:stretch>
            <a:fillRect/>
          </a:stretch>
        </p:blipFill>
        <p:spPr>
          <a:xfrm>
            <a:off x="65039" y="2903564"/>
            <a:ext cx="8970104" cy="2133600"/>
          </a:xfrm>
          <a:prstGeom prst="rect">
            <a:avLst/>
          </a:prstGeom>
        </p:spPr>
      </p:pic>
      <p:pic>
        <p:nvPicPr>
          <p:cNvPr id="28" name="Picture 27"/>
          <p:cNvPicPr>
            <a:picLocks noChangeAspect="1"/>
          </p:cNvPicPr>
          <p:nvPr/>
        </p:nvPicPr>
        <p:blipFill>
          <a:blip r:embed="rId4" cstate="print"/>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76200" y="2606615"/>
            <a:ext cx="8991600" cy="21185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76199" y="5068669"/>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right or left outer join.</a:t>
            </a: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Rectangle 5">
            <a:extLst>
              <a:ext uri="{FF2B5EF4-FFF2-40B4-BE49-F238E27FC236}">
                <a16:creationId xmlns:a16="http://schemas.microsoft.com/office/drawing/2014/main" id="{4AD07FD3-7801-4AF0-9699-C30375735863}"/>
              </a:ext>
            </a:extLst>
          </p:cNvPr>
          <p:cNvSpPr/>
          <p:nvPr/>
        </p:nvSpPr>
        <p:spPr>
          <a:xfrm>
            <a:off x="152400" y="4883095"/>
            <a:ext cx="8991600" cy="1354217"/>
          </a:xfrm>
          <a:prstGeom prst="rect">
            <a:avLst/>
          </a:prstGeom>
        </p:spPr>
        <p:txBody>
          <a:bodyPr wrap="square">
            <a:spAutoFit/>
          </a:bodyPr>
          <a:lstStyle/>
          <a:p>
            <a:r>
              <a:rPr lang="en-US" sz="2200" dirty="0">
                <a:solidFill>
                  <a:schemeClr val="accent6">
                    <a:lumMod val="50000"/>
                  </a:schemeClr>
                </a:solidFill>
                <a:latin typeface="Liberation Mono"/>
              </a:rPr>
              <a:t>SET A = {1, 2, 3, 4},  SET B = {(1,a), (2,b), (1,c), (3,d), (2,e), (1,f)}</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A left outer join B </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R = {(1,1,a), (2,2,b), (1,1,c), (3,3,d), (2,2,e), (1,1,f) , (4,null,null)}</a:t>
            </a:r>
          </a:p>
        </p:txBody>
      </p:sp>
    </p:spTree>
    <p:extLst>
      <p:ext uri="{BB962C8B-B14F-4D97-AF65-F5344CB8AC3E}">
        <p14:creationId xmlns:p14="http://schemas.microsoft.com/office/powerpoint/2010/main" val="314161963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18" name="Picture 17">
            <a:extLst>
              <a:ext uri="{FF2B5EF4-FFF2-40B4-BE49-F238E27FC236}">
                <a16:creationId xmlns:a16="http://schemas.microsoft.com/office/drawing/2014/main" id="{06587129-F6DA-4640-A158-F5D95F3C1350}"/>
              </a:ext>
            </a:extLst>
          </p:cNvPr>
          <p:cNvPicPr>
            <a:picLocks noChangeAspect="1"/>
          </p:cNvPicPr>
          <p:nvPr/>
        </p:nvPicPr>
        <p:blipFill>
          <a:blip r:embed="rId3" cstate="print"/>
          <a:stretch>
            <a:fillRect/>
          </a:stretch>
        </p:blipFill>
        <p:spPr>
          <a:xfrm>
            <a:off x="23502" y="4763911"/>
            <a:ext cx="9105900" cy="1695450"/>
          </a:xfrm>
          <a:prstGeom prst="rect">
            <a:avLst/>
          </a:prstGeom>
        </p:spPr>
      </p:pic>
    </p:spTree>
    <p:extLst>
      <p:ext uri="{BB962C8B-B14F-4D97-AF65-F5344CB8AC3E}">
        <p14:creationId xmlns:p14="http://schemas.microsoft.com/office/powerpoint/2010/main" val="138787949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cstate="print"/>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3" cstate="print"/>
          <a:stretch>
            <a:fillRect/>
          </a:stretch>
        </p:blipFill>
        <p:spPr>
          <a:xfrm>
            <a:off x="0" y="2996952"/>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53321004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64830633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38100" y="4725144"/>
            <a:ext cx="9067800" cy="1714500"/>
          </a:xfrm>
          <a:prstGeom prst="rect">
            <a:avLst/>
          </a:prstGeom>
        </p:spPr>
      </p:pic>
    </p:spTree>
    <p:extLst>
      <p:ext uri="{BB962C8B-B14F-4D97-AF65-F5344CB8AC3E}">
        <p14:creationId xmlns:p14="http://schemas.microsoft.com/office/powerpoint/2010/main" val="97814769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cstate="print"/>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38100" y="2938636"/>
            <a:ext cx="9067800" cy="1714500"/>
          </a:xfrm>
          <a:prstGeom prst="rect">
            <a:avLst/>
          </a:prstGeom>
        </p:spPr>
      </p:pic>
      <p:sp>
        <p:nvSpPr>
          <p:cNvPr id="7" name="Rectangle 6">
            <a:extLst>
              <a:ext uri="{FF2B5EF4-FFF2-40B4-BE49-F238E27FC236}">
                <a16:creationId xmlns:a16="http://schemas.microsoft.com/office/drawing/2014/main" id="{13858F2E-AF9D-4473-9E3E-24A5947A2164}"/>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cstate="print"/>
          <a:stretch>
            <a:fillRect/>
          </a:stretch>
        </p:blipFill>
        <p:spPr>
          <a:xfrm>
            <a:off x="186046" y="1219200"/>
            <a:ext cx="8500753" cy="990600"/>
          </a:xfrm>
          <a:prstGeom prst="rect">
            <a:avLst/>
          </a:prstGeom>
        </p:spPr>
      </p:pic>
      <p:pic>
        <p:nvPicPr>
          <p:cNvPr id="8" name="Picture 7"/>
          <p:cNvPicPr>
            <a:picLocks noChangeAspect="1"/>
          </p:cNvPicPr>
          <p:nvPr/>
        </p:nvPicPr>
        <p:blipFill>
          <a:blip r:embed="rId3" cstate="print"/>
          <a:stretch>
            <a:fillRect/>
          </a:stretch>
        </p:blipFill>
        <p:spPr>
          <a:xfrm>
            <a:off x="842996" y="3475175"/>
            <a:ext cx="7301153" cy="685799"/>
          </a:xfrm>
          <a:prstGeom prst="rect">
            <a:avLst/>
          </a:prstGeom>
        </p:spPr>
      </p:pic>
      <p:pic>
        <p:nvPicPr>
          <p:cNvPr id="10" name="Picture 9"/>
          <p:cNvPicPr>
            <a:picLocks noChangeAspect="1"/>
          </p:cNvPicPr>
          <p:nvPr/>
        </p:nvPicPr>
        <p:blipFill>
          <a:blip r:embed="rId4" cstate="print"/>
          <a:stretch>
            <a:fillRect/>
          </a:stretch>
        </p:blipFill>
        <p:spPr>
          <a:xfrm>
            <a:off x="842996" y="4341600"/>
            <a:ext cx="7186851" cy="687600"/>
          </a:xfrm>
          <a:prstGeom prst="rect">
            <a:avLst/>
          </a:prstGeom>
        </p:spPr>
      </p:pic>
      <p:pic>
        <p:nvPicPr>
          <p:cNvPr id="11" name="Picture 10"/>
          <p:cNvPicPr>
            <a:picLocks noChangeAspect="1"/>
          </p:cNvPicPr>
          <p:nvPr/>
        </p:nvPicPr>
        <p:blipFill>
          <a:blip r:embed="rId5" cstate="print"/>
          <a:stretch>
            <a:fillRect/>
          </a:stretch>
        </p:blipFill>
        <p:spPr>
          <a:xfrm>
            <a:off x="826174" y="5257800"/>
            <a:ext cx="7186851" cy="687600"/>
          </a:xfrm>
          <a:prstGeom prst="rect">
            <a:avLst/>
          </a:prstGeom>
        </p:spPr>
      </p:pic>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40345687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a:ln>
                  <a:noFill/>
                </a:ln>
                <a:solidFill>
                  <a:schemeClr val="tx1"/>
                </a:solidFill>
                <a:effectLst/>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a:t>
            </a:r>
            <a:r>
              <a:rPr kumimoji="0" lang="en-US" sz="1200" b="1" i="1" u="none" strike="noStrike" cap="none" normalizeH="0" baseline="0" dirty="0">
                <a:ln>
                  <a:noFill/>
                </a:ln>
                <a:solidFill>
                  <a:schemeClr val="tx1"/>
                </a:solidFill>
                <a:effectLst/>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6781800"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6705600" y="4495800"/>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8979196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8170744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a:t>
            </a:r>
            <a:r>
              <a:rPr lang="en-IN" b="1" dirty="0">
                <a:solidFill>
                  <a:srgbClr val="006C86"/>
                </a:solidFill>
                <a:latin typeface="Arial" panose="020B0604020202020204" pitchFamily="34" charset="0"/>
                <a:cs typeface="Arial" panose="020B0604020202020204" pitchFamily="34" charset="0"/>
              </a:rPr>
              <a:t>you will sometimes find that an attribute does not have a value</a:t>
            </a:r>
            <a:r>
              <a:rPr lang="en-IN" b="1" dirty="0">
                <a:solidFill>
                  <a:schemeClr val="accent4">
                    <a:lumMod val="50000"/>
                  </a:schemeClr>
                </a:solidFill>
                <a:latin typeface="Arial" panose="020B0604020202020204" pitchFamily="34" charset="0"/>
                <a:cs typeface="Arial" panose="020B0604020202020204" pitchFamily="34" charset="0"/>
              </a:rPr>
              <a:t> </a:t>
            </a:r>
            <a:r>
              <a:rPr lang="en-IN" dirty="0">
                <a:solidFill>
                  <a:schemeClr val="accent6">
                    <a:lumMod val="75000"/>
                  </a:schemeClr>
                </a:solidFill>
                <a:latin typeface="Arial" panose="020B0604020202020204" pitchFamily="34" charset="0"/>
                <a:cs typeface="Arial" panose="020B0604020202020204" pitchFamily="34" charset="0"/>
              </a:rPr>
              <a:t>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b="1" dirty="0">
                <a:solidFill>
                  <a:srgbClr val="006C86"/>
                </a:solidFill>
                <a:latin typeface="Arial" panose="020B0604020202020204" pitchFamily="34" charset="0"/>
                <a:cs typeface="Arial" panose="020B0604020202020204" pitchFamily="34" charset="0"/>
              </a:rPr>
              <a:t>In some cases, you might not want a specific attribute to contain a null value</a:t>
            </a:r>
            <a:r>
              <a:rPr lang="en-IN" dirty="0">
                <a:solidFill>
                  <a:schemeClr val="accent6">
                    <a:lumMod val="75000"/>
                  </a:schemeClr>
                </a:solidFill>
                <a:latin typeface="Arial" panose="020B0604020202020204" pitchFamily="34" charset="0"/>
                <a:cs typeface="Arial" panose="020B0604020202020204" pitchFamily="34" charset="0"/>
              </a:rPr>
              <a:t>,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
        <p:nvSpPr>
          <p:cNvPr id="6" name="Rectangle 5">
            <a:extLst>
              <a:ext uri="{FF2B5EF4-FFF2-40B4-BE49-F238E27FC236}">
                <a16:creationId xmlns:a16="http://schemas.microsoft.com/office/drawing/2014/main" id="{82208478-F271-4139-8A17-511DF10D4431}"/>
              </a:ext>
            </a:extLst>
          </p:cNvPr>
          <p:cNvSpPr/>
          <p:nvPr/>
        </p:nvSpPr>
        <p:spPr>
          <a:xfrm>
            <a:off x="830897" y="2092786"/>
            <a:ext cx="7484212" cy="400110"/>
          </a:xfrm>
          <a:prstGeom prst="rect">
            <a:avLst/>
          </a:prstGeom>
        </p:spPr>
        <p:txBody>
          <a:bodyPr wrap="square">
            <a:spAutoFit/>
          </a:bodyPr>
          <a:lstStyle/>
          <a:p>
            <a:r>
              <a:rPr lang="en-US" sz="2000" dirty="0">
                <a:solidFill>
                  <a:srgbClr val="0089A4"/>
                </a:solidFill>
                <a:latin typeface="Gentium Basic"/>
              </a:rPr>
              <a:t>Attributes are the properties that define a relation. e.g.; ID, firstName</a:t>
            </a:r>
            <a:endParaRPr lang="en-IN" sz="2000" dirty="0"/>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cstate="print"/>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0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52400" y="5027710"/>
            <a:ext cx="8898972" cy="724264"/>
          </a:xfrm>
          <a:prstGeom prst="rect">
            <a:avLst/>
          </a:prstGeom>
        </p:spPr>
      </p:pic>
    </p:spTree>
    <p:extLst>
      <p:ext uri="{BB962C8B-B14F-4D97-AF65-F5344CB8AC3E}">
        <p14:creationId xmlns:p14="http://schemas.microsoft.com/office/powerpoint/2010/main" val="277936598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76201" y="3389531"/>
            <a:ext cx="899160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52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52400"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5666335" y="3772525"/>
            <a:ext cx="3477665" cy="1323439"/>
          </a:xfrm>
          <a:prstGeom prst="rect">
            <a:avLst/>
          </a:prstGeom>
        </p:spPr>
        <p:txBody>
          <a:bodyPr wrap="square">
            <a:spAutoFit/>
          </a:bodyPr>
          <a:lstStyle/>
          <a:p>
            <a:r>
              <a:rPr lang="en-IN" dirty="0">
                <a:solidFill>
                  <a:srgbClr val="00B0F0"/>
                </a:solidFill>
                <a:latin typeface="Arial" panose="020B0604020202020204" pitchFamily="34" charset="0"/>
                <a:cs typeface="Arial" panose="020B0604020202020204" pitchFamily="34" charset="0"/>
              </a:rPr>
              <a:t>E.g. </a:t>
            </a:r>
          </a:p>
          <a:p>
            <a:pPr marL="342900" indent="-342900">
              <a:buAutoNum type="arabicPeriod"/>
            </a:pPr>
            <a:r>
              <a:rPr lang="en-IN" dirty="0">
                <a:solidFill>
                  <a:srgbClr val="00B0F0"/>
                </a:solidFill>
                <a:latin typeface="Arial" panose="020B0604020202020204" pitchFamily="34" charset="0"/>
                <a:cs typeface="Arial" panose="020B0604020202020204" pitchFamily="34" charset="0"/>
              </a:rPr>
              <a:t>Update top 2 rows.</a:t>
            </a:r>
          </a:p>
          <a:p>
            <a:pPr marL="342900" indent="-342900">
              <a:buAutoNum type="arabicPeriod"/>
            </a:pPr>
            <a:endParaRPr lang="en-IN" sz="800" dirty="0">
              <a:solidFill>
                <a:srgbClr val="00B0F0"/>
              </a:solidFill>
              <a:latin typeface="Arial" panose="020B0604020202020204" pitchFamily="34" charset="0"/>
              <a:cs typeface="Arial" panose="020B0604020202020204" pitchFamily="34" charset="0"/>
            </a:endParaRPr>
          </a:p>
          <a:p>
            <a:r>
              <a:rPr lang="en-IN" dirty="0">
                <a:solidFill>
                  <a:srgbClr val="00B0F0"/>
                </a:solidFill>
                <a:latin typeface="Arial" panose="020B0604020202020204" pitchFamily="34" charset="0"/>
                <a:cs typeface="Arial" panose="020B0604020202020204" pitchFamily="34" charset="0"/>
              </a:rPr>
              <a:t>2. Update UnitPrice for the top 5    </a:t>
            </a:r>
          </a:p>
          <a:p>
            <a:r>
              <a:rPr lang="en-IN" dirty="0">
                <a:solidFill>
                  <a:srgbClr val="00B0F0"/>
                </a:solidFill>
                <a:latin typeface="Arial" panose="020B0604020202020204" pitchFamily="34" charset="0"/>
                <a:cs typeface="Arial" panose="020B0604020202020204" pitchFamily="34" charset="0"/>
              </a:rPr>
              <a:t>    most expensive products.</a:t>
            </a:r>
          </a:p>
        </p:txBody>
      </p:sp>
    </p:spTree>
    <p:extLst>
      <p:ext uri="{BB962C8B-B14F-4D97-AF65-F5344CB8AC3E}">
        <p14:creationId xmlns:p14="http://schemas.microsoft.com/office/powerpoint/2010/main" val="223711641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3867995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318083"/>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251520" y="1124744"/>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251520"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52400" y="116632"/>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a:t>
            </a:r>
            <a:r>
              <a:rPr lang="en-IN" dirty="0">
                <a:solidFill>
                  <a:srgbClr val="006C86"/>
                </a:solidFill>
                <a:latin typeface="arial" panose="020B0604020202020204" pitchFamily="34" charset="0"/>
              </a:rPr>
              <a:t> SQL mode is enabled)</a:t>
            </a:r>
          </a:p>
        </p:txBody>
      </p:sp>
      <p:sp>
        <p:nvSpPr>
          <p:cNvPr id="11" name="Rectangle 10"/>
          <p:cNvSpPr/>
          <p:nvPr/>
        </p:nvSpPr>
        <p:spPr>
          <a:xfrm>
            <a:off x="142844" y="908720"/>
            <a:ext cx="8715436" cy="646331"/>
          </a:xfrm>
          <a:prstGeom prst="rect">
            <a:avLst/>
          </a:prstGeom>
        </p:spPr>
        <p:txBody>
          <a:bodyPr wrap="square">
            <a:spAutoFit/>
          </a:bodyPr>
          <a:lstStyle/>
          <a:p>
            <a:r>
              <a:rPr lang="en-US" dirty="0">
                <a:solidFill>
                  <a:srgbClr val="0070C0"/>
                </a:solidFill>
              </a:rPr>
              <a:t>As of MySQL 8.0.13, PAD_CHAR_TO_FULL_LENGTH is deprecated. It will be removed in a future version of MySQL.</a:t>
            </a:r>
          </a:p>
        </p:txBody>
      </p:sp>
      <p:sp>
        <p:nvSpPr>
          <p:cNvPr id="12" name="Rectangle 11">
            <a:extLst>
              <a:ext uri="{FF2B5EF4-FFF2-40B4-BE49-F238E27FC236}">
                <a16:creationId xmlns:a16="http://schemas.microsoft.com/office/drawing/2014/main" id="{C29802F3-FAD8-482D-BFC0-B0FEFB956818}"/>
              </a:ext>
            </a:extLst>
          </p:cNvPr>
          <p:cNvSpPr/>
          <p:nvPr/>
        </p:nvSpPr>
        <p:spPr>
          <a:xfrm>
            <a:off x="3399535" y="1481831"/>
            <a:ext cx="5643737" cy="880369"/>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'JONES', 'JONES'</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8"/>
                  </a:ext>
                </a:extLst>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59902025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228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76200" y="62068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1470302547"/>
              </p:ext>
            </p:extLst>
          </p:nvPr>
        </p:nvGraphicFramePr>
        <p:xfrm>
          <a:off x="152400" y="1772816"/>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8"/>
                  </a:ext>
                </a:extLst>
              </a:tr>
            </a:tbl>
          </a:graphicData>
        </a:graphic>
      </p:graphicFrame>
      <p:sp>
        <p:nvSpPr>
          <p:cNvPr id="3" name="Rectangle 2"/>
          <p:cNvSpPr/>
          <p:nvPr/>
        </p:nvSpPr>
        <p:spPr>
          <a:xfrm>
            <a:off x="152400" y="5883151"/>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
        <p:nvSpPr>
          <p:cNvPr id="8" name="Rectangle 7">
            <a:extLst>
              <a:ext uri="{FF2B5EF4-FFF2-40B4-BE49-F238E27FC236}">
                <a16:creationId xmlns:a16="http://schemas.microsoft.com/office/drawing/2014/main" id="{5400B703-27E4-4400-A786-0CA45DE113ED}"/>
              </a:ext>
            </a:extLst>
          </p:cNvPr>
          <p:cNvSpPr/>
          <p:nvPr/>
        </p:nvSpPr>
        <p:spPr>
          <a:xfrm>
            <a:off x="83427" y="1259468"/>
            <a:ext cx="5256247"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t>Temp </a:t>
            </a:r>
            <a:r>
              <a:rPr lang="en-IN" dirty="0">
                <a:latin typeface="Liberation Mono"/>
                <a:cs typeface="Arial" panose="020B0604020202020204" pitchFamily="34" charset="0"/>
              </a:rPr>
              <a:t> (c1 </a:t>
            </a:r>
            <a:r>
              <a:rPr lang="en-IN" dirty="0">
                <a:solidFill>
                  <a:srgbClr val="834689"/>
                </a:solidFill>
                <a:latin typeface="Liberation Mono"/>
              </a:rPr>
              <a:t>int unsigned</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05785078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TIMESTAMP</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9355090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73085BC-5474-41F0-AB65-BB3D95EC8938}"/>
              </a:ext>
            </a:extLst>
          </p:cNvPr>
          <p:cNvSpPr/>
          <p:nvPr/>
        </p:nvSpPr>
        <p:spPr>
          <a:xfrm>
            <a:off x="156670" y="1052736"/>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3" name="Rectangle 2">
            <a:extLst>
              <a:ext uri="{FF2B5EF4-FFF2-40B4-BE49-F238E27FC236}">
                <a16:creationId xmlns:a16="http://schemas.microsoft.com/office/drawing/2014/main" id="{756A9388-8013-4741-AD79-56161F2B6391}"/>
              </a:ext>
            </a:extLst>
          </p:cNvPr>
          <p:cNvSpPr/>
          <p:nvPr/>
        </p:nvSpPr>
        <p:spPr>
          <a:xfrm>
            <a:off x="125366" y="2420888"/>
            <a:ext cx="5238722" cy="3693319"/>
          </a:xfrm>
          <a:prstGeom prst="rect">
            <a:avLst/>
          </a:prstGeom>
        </p:spPr>
        <p:txBody>
          <a:bodyPr wrap="square">
            <a:spAutoFit/>
          </a:bodyPr>
          <a:lstStyle/>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 0);</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'Task2', 1);</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'Task3', False);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'Task4', True);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'Task5', null);</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'Task6', default);</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'Task7', 1&gt;2);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'Task8', 1&lt;2);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'Task9', 12);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'Task10', 58);</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'Task11',.75);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'Task12',.15);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'Task13', 'a' = 'a');</a:t>
            </a:r>
          </a:p>
        </p:txBody>
      </p:sp>
      <p:sp>
        <p:nvSpPr>
          <p:cNvPr id="6" name="Rectangle 5">
            <a:extLst>
              <a:ext uri="{FF2B5EF4-FFF2-40B4-BE49-F238E27FC236}">
                <a16:creationId xmlns:a16="http://schemas.microsoft.com/office/drawing/2014/main" id="{7514ECA2-B5B8-4973-A297-911B94714037}"/>
              </a:ext>
            </a:extLst>
          </p:cNvPr>
          <p:cNvSpPr/>
          <p:nvPr/>
        </p:nvSpPr>
        <p:spPr>
          <a:xfrm>
            <a:off x="156670" y="1630541"/>
            <a:ext cx="8819040" cy="646331"/>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IN" dirty="0">
                <a:solidFill>
                  <a:srgbClr val="0077AA"/>
                </a:solidFill>
                <a:latin typeface="Liberation Mono"/>
              </a:rPr>
              <a:t>IF</a:t>
            </a:r>
            <a:r>
              <a:rPr lang="en-IN" dirty="0">
                <a:latin typeface="Liberation Mono"/>
              </a:rPr>
              <a:t> </a:t>
            </a:r>
            <a:r>
              <a:rPr lang="en-IN" dirty="0">
                <a:solidFill>
                  <a:srgbClr val="0077AA"/>
                </a:solidFill>
                <a:latin typeface="Liberation Mono"/>
              </a:rPr>
              <a:t>NOT</a:t>
            </a:r>
            <a:r>
              <a:rPr lang="en-IN" dirty="0">
                <a:latin typeface="Liberation Mono"/>
              </a:rPr>
              <a:t> </a:t>
            </a:r>
            <a:r>
              <a:rPr lang="en-IN" dirty="0">
                <a:solidFill>
                  <a:srgbClr val="0077AA"/>
                </a:solidFill>
                <a:latin typeface="Liberation Mono"/>
              </a:rPr>
              <a:t>EXISTS</a:t>
            </a:r>
            <a:r>
              <a:rPr lang="en-IN" dirty="0">
                <a:latin typeface="Liberation Mono"/>
              </a:rPr>
              <a:t> TASKS </a:t>
            </a:r>
            <a:r>
              <a:rPr lang="en-IN" dirty="0">
                <a:solidFill>
                  <a:schemeClr val="bg1">
                    <a:lumMod val="85000"/>
                  </a:schemeClr>
                </a:solidFill>
                <a:latin typeface="Liberation Mono"/>
              </a:rPr>
              <a:t>(</a:t>
            </a:r>
            <a:r>
              <a:rPr lang="en-IN" dirty="0">
                <a:latin typeface="Liberation Mono"/>
              </a:rPr>
              <a:t>id </a:t>
            </a:r>
            <a:r>
              <a:rPr lang="en-IN" dirty="0">
                <a:solidFill>
                  <a:srgbClr val="834689"/>
                </a:solidFill>
                <a:latin typeface="Liberation Mono"/>
              </a:rPr>
              <a:t>INT</a:t>
            </a:r>
            <a:r>
              <a:rPr lang="en-IN" dirty="0">
                <a:latin typeface="Liberation Mono"/>
              </a:rPr>
              <a:t> PRIMARY KEY AUTO_INCREMENT, title </a:t>
            </a:r>
            <a:r>
              <a:rPr lang="en-IN" dirty="0">
                <a:solidFill>
                  <a:srgbClr val="834689"/>
                </a:solidFill>
                <a:latin typeface="Liberation Mono"/>
              </a:rPr>
              <a:t>VARCHAR</a:t>
            </a:r>
            <a:r>
              <a:rPr lang="en-IN" dirty="0">
                <a:solidFill>
                  <a:schemeClr val="bg1">
                    <a:lumMod val="85000"/>
                  </a:schemeClr>
                </a:solidFill>
                <a:latin typeface="Liberation Mono"/>
              </a:rPr>
              <a:t>(</a:t>
            </a:r>
            <a:r>
              <a:rPr lang="en-IN" dirty="0">
                <a:latin typeface="Liberation Mono"/>
              </a:rPr>
              <a:t>255</a:t>
            </a:r>
            <a:r>
              <a:rPr lang="en-IN" dirty="0">
                <a:solidFill>
                  <a:schemeClr val="bg1">
                    <a:lumMod val="85000"/>
                  </a:schemeClr>
                </a:solidFill>
                <a:latin typeface="Liberation Mono"/>
              </a:rPr>
              <a:t>)</a:t>
            </a:r>
            <a:r>
              <a:rPr lang="en-IN" dirty="0">
                <a:latin typeface="Liberation Mono"/>
              </a:rPr>
              <a:t> NOT NULL,  completed </a:t>
            </a:r>
            <a:r>
              <a:rPr lang="en-IN" dirty="0">
                <a:solidFill>
                  <a:srgbClr val="834689"/>
                </a:solidFill>
                <a:latin typeface="Liberation Mono"/>
              </a:rPr>
              <a:t>BOOLEAN</a:t>
            </a:r>
            <a:r>
              <a:rPr lang="en-IN" dirty="0">
                <a:solidFill>
                  <a:schemeClr val="bg1">
                    <a:lumMod val="85000"/>
                  </a:schemeClr>
                </a:solidFill>
                <a:latin typeface="Liberation Mono"/>
              </a:rPr>
              <a:t>)</a:t>
            </a:r>
            <a:r>
              <a:rPr lang="en-IN" dirty="0">
                <a:latin typeface="Liberation Mono"/>
              </a:rPr>
              <a:t>;</a:t>
            </a:r>
          </a:p>
        </p:txBody>
      </p:sp>
      <p:grpSp>
        <p:nvGrpSpPr>
          <p:cNvPr id="8" name="Group 7">
            <a:extLst>
              <a:ext uri="{FF2B5EF4-FFF2-40B4-BE49-F238E27FC236}">
                <a16:creationId xmlns:a16="http://schemas.microsoft.com/office/drawing/2014/main" id="{965D3491-A262-4091-81BB-A50DF6DD2FFD}"/>
              </a:ext>
            </a:extLst>
          </p:cNvPr>
          <p:cNvGrpSpPr/>
          <p:nvPr/>
        </p:nvGrpSpPr>
        <p:grpSpPr>
          <a:xfrm>
            <a:off x="5652120" y="2491470"/>
            <a:ext cx="2352541" cy="3313794"/>
            <a:chOff x="6599262" y="2786578"/>
            <a:chExt cx="2352541" cy="3313794"/>
          </a:xfrm>
        </p:grpSpPr>
        <p:pic>
          <p:nvPicPr>
            <p:cNvPr id="9" name="Picture 8">
              <a:extLst>
                <a:ext uri="{FF2B5EF4-FFF2-40B4-BE49-F238E27FC236}">
                  <a16:creationId xmlns:a16="http://schemas.microsoft.com/office/drawing/2014/main" id="{E5DD0280-3793-4108-A556-6ED0A1BDF050}"/>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22EFFD18-BEDF-4E4F-91D8-7253E205D373}"/>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738210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42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2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52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38936295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23504392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You can use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 A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Use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If you issue a DROP TABLE statement,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and temporary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original table also reappears if you rename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a:t>
            </a:r>
          </a:p>
          <a:p>
            <a:endParaRPr lang="en-IN" dirty="0">
              <a:solidFill>
                <a:srgbClr val="00B0F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9757467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76200" y="838200"/>
            <a:ext cx="8991600"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93510" y="1441514"/>
            <a:ext cx="8798969" cy="9233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int</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c2 </a:t>
            </a:r>
            <a:r>
              <a:rPr lang="en-US" dirty="0">
                <a:latin typeface="Liberation Mono"/>
                <a:cs typeface="Arial" panose="020B0604020202020204" pitchFamily="34" charset="0"/>
              </a:rPr>
              <a:t>+ </a:t>
            </a:r>
            <a:r>
              <a:rPr lang="en-US" dirty="0">
                <a:solidFill>
                  <a:srgbClr val="834689"/>
                </a:solidFill>
                <a:latin typeface="Liberation Mono"/>
              </a:rPr>
              <a:t>c3</a:t>
            </a:r>
            <a:r>
              <a:rPr lang="en-IN" dirty="0">
                <a:solidFill>
                  <a:schemeClr val="bg1">
                    <a:lumMod val="65000"/>
                  </a:schemeClr>
                </a:solidFill>
                <a:latin typeface="Liberation Mono"/>
                <a:cs typeface="Arial" panose="020B0604020202020204" pitchFamily="34" charset="0"/>
              </a:rPr>
              <a:t> ))</a:t>
            </a:r>
            <a:r>
              <a:rPr lang="en-US" dirty="0">
                <a:latin typeface="Liberation Mono"/>
                <a:ea typeface="Times New Roman" panose="02020603050405020304" pitchFamily="18" charset="0"/>
              </a:rPr>
              <a:t>;</a:t>
            </a:r>
          </a:p>
          <a:p>
            <a:endParaRPr lang="en-US" dirty="0">
              <a:latin typeface="Liberation Mono"/>
              <a:ea typeface="Times New Roman" panose="02020603050405020304" pitchFamily="18" charset="0"/>
            </a:endParaRPr>
          </a:p>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date</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NOW() </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p:txBody>
      </p:sp>
      <p:sp>
        <p:nvSpPr>
          <p:cNvPr id="3" name="Rectangle 2">
            <a:extLst>
              <a:ext uri="{FF2B5EF4-FFF2-40B4-BE49-F238E27FC236}">
                <a16:creationId xmlns:a16="http://schemas.microsoft.com/office/drawing/2014/main" id="{BA05F77D-F08D-4A8C-83A1-484A8891D43B}"/>
              </a:ext>
            </a:extLst>
          </p:cNvPr>
          <p:cNvSpPr/>
          <p:nvPr/>
        </p:nvSpPr>
        <p:spPr>
          <a:xfrm>
            <a:off x="93509" y="3015829"/>
            <a:ext cx="8798969" cy="98488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US" dirty="0">
                <a:latin typeface="Liberation Mono"/>
                <a:ea typeface="Times New Roman" panose="02020603050405020304" pitchFamily="18" charset="0"/>
              </a:rPr>
              <a:t>TEMP</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rPr>
              <a:t>INT</a:t>
            </a:r>
            <a:r>
              <a:rPr lang="en-IN" dirty="0">
                <a:latin typeface="Liberation Mono"/>
              </a:rPr>
              <a:t>, c2 </a:t>
            </a:r>
            <a:r>
              <a:rPr lang="en-IN" dirty="0">
                <a:solidFill>
                  <a:srgbClr val="834689"/>
                </a:solidFill>
                <a:latin typeface="Liberation Mono"/>
              </a:rPr>
              <a:t>INT</a:t>
            </a:r>
            <a:r>
              <a:rPr lang="en-IN" dirty="0">
                <a:latin typeface="Liberation Mono"/>
              </a:rPr>
              <a:t>, c3 </a:t>
            </a:r>
            <a:r>
              <a:rPr lang="en-IN" dirty="0">
                <a:solidFill>
                  <a:srgbClr val="834689"/>
                </a:solidFill>
                <a:latin typeface="Liberation Mono"/>
              </a:rPr>
              <a:t>INT</a:t>
            </a:r>
            <a:r>
              <a:rPr lang="en-IN" dirty="0">
                <a:latin typeface="Liberation Mono"/>
              </a:rPr>
              <a:t> </a:t>
            </a:r>
            <a:r>
              <a:rPr lang="en-IN" dirty="0">
                <a:solidFill>
                  <a:srgbClr val="006C86"/>
                </a:solidFill>
                <a:latin typeface="Liberation Mono"/>
              </a:rPr>
              <a:t>DEFAULT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sz="2000" b="1" dirty="0">
                <a:solidFill>
                  <a:srgbClr val="C00000"/>
                </a:solidFill>
                <a:latin typeface="Liberation Mono"/>
              </a:rPr>
              <a:t>fn1</a:t>
            </a:r>
            <a:r>
              <a:rPr lang="en-IN" dirty="0">
                <a:solidFill>
                  <a:schemeClr val="bg1">
                    <a:lumMod val="65000"/>
                  </a:schemeClr>
                </a:solidFill>
                <a:latin typeface="Liberation Mono"/>
                <a:cs typeface="Arial" panose="020B0604020202020204" pitchFamily="34" charset="0"/>
              </a:rPr>
              <a:t>(</a:t>
            </a:r>
            <a:r>
              <a:rPr lang="en-IN" dirty="0">
                <a:latin typeface="Liberation Mono"/>
              </a:rPr>
              <a:t>c1, c2</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b="1" dirty="0">
                <a:solidFill>
                  <a:schemeClr val="accent3">
                    <a:lumMod val="75000"/>
                  </a:schemeClr>
                </a:solidFill>
                <a:latin typeface="Liberation Mono"/>
              </a:rPr>
              <a:t>// ERROR</a:t>
            </a:r>
          </a:p>
          <a:p>
            <a:r>
              <a:rPr lang="en-IN" dirty="0">
                <a:latin typeface="Liberation Mono"/>
              </a:rPr>
              <a:t>ERROR 3770 (HY000): Default value expression of column 'c3' contains a disallowed function: `</a:t>
            </a:r>
            <a:r>
              <a:rPr lang="en-IN" sz="2000" b="1" dirty="0">
                <a:solidFill>
                  <a:srgbClr val="C00000"/>
                </a:solidFill>
                <a:latin typeface="Liberation Mono"/>
              </a:rPr>
              <a:t>fn1</a:t>
            </a:r>
            <a:r>
              <a:rPr lang="en-IN" dirty="0">
                <a:latin typeface="Liberation Mono"/>
              </a:rPr>
              <a:t>`.</a:t>
            </a:r>
          </a:p>
        </p:txBody>
      </p:sp>
    </p:spTree>
    <p:extLst>
      <p:ext uri="{BB962C8B-B14F-4D97-AF65-F5344CB8AC3E}">
        <p14:creationId xmlns:p14="http://schemas.microsoft.com/office/powerpoint/2010/main" val="402935589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noFill/>
        </p:spPr>
        <p:txBody>
          <a:bodyPr wrap="square">
            <a:spAutoFit/>
          </a:bodyPr>
          <a:lstStyle/>
          <a:p>
            <a:pPr marL="285750" indent="-285750">
              <a:buFont typeface="Arial" panose="020B0604020202020204" pitchFamily="34" charset="0"/>
              <a:buChar char="•"/>
            </a:pP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There can be only one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An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When you insert a value of NULL or 0 into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Use </a:t>
            </a:r>
            <a:r>
              <a:rPr lang="en-IN" sz="1600" b="1" i="1" dirty="0">
                <a:solidFill>
                  <a:srgbClr val="00B0F0"/>
                </a:solidFill>
                <a:latin typeface="Liberation Mono"/>
                <a:cs typeface="Arial" panose="020B0604020202020204" pitchFamily="34" charset="0"/>
              </a:rPr>
              <a:t>LAST_INSERT_ID</a:t>
            </a:r>
            <a:r>
              <a:rPr lang="en-IN" sz="1600" dirty="0">
                <a:solidFill>
                  <a:srgbClr val="00B0F0"/>
                </a:solidFill>
                <a:latin typeface="Liberation Mono"/>
                <a:cs typeface="Arial" panose="020B0604020202020204" pitchFamily="34" charset="0"/>
              </a:rPr>
              <a:t>() function to find the row that contains the most recent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373583335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304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376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355146" y="3165888"/>
            <a:ext cx="5819775" cy="371475"/>
          </a:xfrm>
          <a:prstGeom prst="rect">
            <a:avLst/>
          </a:prstGeom>
        </p:spPr>
      </p:pic>
      <p:pic>
        <p:nvPicPr>
          <p:cNvPr id="11" name="Picture 10"/>
          <p:cNvPicPr>
            <a:picLocks noChangeAspect="1"/>
          </p:cNvPicPr>
          <p:nvPr/>
        </p:nvPicPr>
        <p:blipFill>
          <a:blip r:embed="rId4" cstate="print"/>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942814" y="3219653"/>
            <a:ext cx="7245448" cy="646331"/>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3" name="Rectangle 2">
            <a:extLst>
              <a:ext uri="{FF2B5EF4-FFF2-40B4-BE49-F238E27FC236}">
                <a16:creationId xmlns:a16="http://schemas.microsoft.com/office/drawing/2014/main" id="{CCD9D0F2-873F-4D34-9E41-7F69540880AE}"/>
              </a:ext>
            </a:extLst>
          </p:cNvPr>
          <p:cNvSpPr/>
          <p:nvPr/>
        </p:nvSpPr>
        <p:spPr>
          <a:xfrm>
            <a:off x="94580" y="141600"/>
            <a:ext cx="8941916" cy="1631216"/>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6C86"/>
                </a:solidFill>
              </a:rPr>
              <a:t>Stored functions and user-defined functions are not permitted.</a:t>
            </a:r>
          </a:p>
          <a:p>
            <a:pPr marL="285750" indent="-285750">
              <a:buFont typeface="Arial" panose="020B0604020202020204" pitchFamily="34" charset="0"/>
              <a:buChar char="•"/>
            </a:pPr>
            <a:r>
              <a:rPr lang="en-IN" sz="1600" dirty="0">
                <a:solidFill>
                  <a:srgbClr val="006C86"/>
                </a:solidFill>
              </a:rPr>
              <a:t>Stored procedure and function parameters are not permitted.</a:t>
            </a:r>
          </a:p>
          <a:p>
            <a:pPr marL="285750" indent="-285750">
              <a:buFont typeface="Arial" panose="020B0604020202020204" pitchFamily="34" charset="0"/>
              <a:buChar char="•"/>
            </a:pPr>
            <a:r>
              <a:rPr lang="en-IN" sz="1600"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sz="1600" dirty="0">
                <a:solidFill>
                  <a:srgbClr val="006C86"/>
                </a:solidFill>
              </a:rPr>
              <a:t>Subqueries are not permitted.</a:t>
            </a:r>
          </a:p>
          <a:p>
            <a:pPr marL="285750" indent="-285750">
              <a:buFont typeface="Arial" panose="020B0604020202020204" pitchFamily="34" charset="0"/>
              <a:buChar char="•"/>
            </a:pPr>
            <a:r>
              <a:rPr lang="en-IN" sz="1600" dirty="0">
                <a:solidFill>
                  <a:srgbClr val="006C86"/>
                </a:solidFill>
              </a:rPr>
              <a:t>The AUTO_INCREMENT attribute cannot be used in a generated column definition.</a:t>
            </a:r>
          </a:p>
        </p:txBody>
      </p:sp>
      <p:sp>
        <p:nvSpPr>
          <p:cNvPr id="5" name="Rectangle 4">
            <a:extLst>
              <a:ext uri="{FF2B5EF4-FFF2-40B4-BE49-F238E27FC236}">
                <a16:creationId xmlns:a16="http://schemas.microsoft.com/office/drawing/2014/main" id="{79560E6C-F891-48A7-932E-505EAA3E2AFC}"/>
              </a:ext>
            </a:extLst>
          </p:cNvPr>
          <p:cNvSpPr/>
          <p:nvPr/>
        </p:nvSpPr>
        <p:spPr>
          <a:xfrm>
            <a:off x="1032165" y="4135300"/>
            <a:ext cx="7173440" cy="923330"/>
          </a:xfrm>
          <a:prstGeom prst="rect">
            <a:avLst/>
          </a:prstGeom>
        </p:spPr>
        <p:txBody>
          <a:bodyPr wrap="square">
            <a:spAutoFit/>
          </a:body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933433"/>
            <a:ext cx="8839198" cy="1138773"/>
          </a:xfrm>
          <a:prstGeom prst="rect">
            <a:avLst/>
          </a:prstGeom>
        </p:spPr>
        <p:txBody>
          <a:bodyPr wrap="square">
            <a:spAutoFit/>
          </a:bodyPr>
          <a:lstStyle/>
          <a:p>
            <a:r>
              <a:rPr lang="en-IN" sz="1700" dirty="0">
                <a:solidFill>
                  <a:srgbClr val="0077AA"/>
                </a:solidFill>
                <a:latin typeface="Liberation Mono"/>
              </a:rPr>
              <a:t>CREATE</a:t>
            </a:r>
            <a:r>
              <a:rPr lang="en-IN" sz="1700" dirty="0">
                <a:solidFill>
                  <a:srgbClr val="000000"/>
                </a:solidFill>
                <a:latin typeface="Liberation Mono"/>
              </a:rPr>
              <a:t> </a:t>
            </a:r>
            <a:r>
              <a:rPr lang="en-IN" sz="1700" dirty="0">
                <a:solidFill>
                  <a:srgbClr val="0077AA"/>
                </a:solidFill>
                <a:latin typeface="Liberation Mono"/>
              </a:rPr>
              <a:t>TABLE</a:t>
            </a:r>
            <a:r>
              <a:rPr lang="en-IN" sz="1700" dirty="0">
                <a:solidFill>
                  <a:srgbClr val="000000"/>
                </a:solidFill>
                <a:latin typeface="Liberation Mono"/>
              </a:rPr>
              <a:t> Person </a:t>
            </a:r>
            <a:r>
              <a:rPr lang="en-IN" sz="1700" dirty="0">
                <a:solidFill>
                  <a:srgbClr val="999999"/>
                </a:solidFill>
                <a:latin typeface="Liberation Mono"/>
              </a:rPr>
              <a:t>(</a:t>
            </a:r>
          </a:p>
          <a:p>
            <a:r>
              <a:rPr lang="en-IN" sz="1700" dirty="0">
                <a:solidFill>
                  <a:srgbClr val="000000"/>
                </a:solidFill>
                <a:latin typeface="Liberation Mono"/>
              </a:rPr>
              <a:t>firstName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lastName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emailID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40</a:t>
            </a:r>
            <a:r>
              <a:rPr lang="en-IN" sz="1700" dirty="0">
                <a:solidFill>
                  <a:srgbClr val="000000"/>
                </a:solidFill>
                <a:latin typeface="Liberation Mono"/>
              </a:rPr>
              <a:t>)</a:t>
            </a:r>
            <a:r>
              <a:rPr lang="en-IN" sz="1700" dirty="0">
                <a:solidFill>
                  <a:srgbClr val="999999"/>
                </a:solidFill>
                <a:latin typeface="Liberation Mono"/>
              </a:rPr>
              <a:t> </a:t>
            </a:r>
            <a:r>
              <a:rPr lang="en-IN" sz="1700" dirty="0">
                <a:solidFill>
                  <a:srgbClr val="0077AA"/>
                </a:solidFill>
                <a:latin typeface="Liberation Mono"/>
              </a:rPr>
              <a:t>GENERATED ALWAYS AS</a:t>
            </a:r>
            <a:r>
              <a:rPr lang="en-IN" sz="1700" dirty="0">
                <a:solidFill>
                  <a:srgbClr val="000000"/>
                </a:solidFill>
                <a:latin typeface="Liberation Mono"/>
              </a:rPr>
              <a:t> </a:t>
            </a:r>
            <a:r>
              <a:rPr lang="en-IN" sz="1700" dirty="0">
                <a:solidFill>
                  <a:srgbClr val="999999"/>
                </a:solidFill>
                <a:latin typeface="Liberation Mono"/>
              </a:rPr>
              <a:t>(concat(</a:t>
            </a:r>
            <a:r>
              <a:rPr lang="en-IN" sz="1700" dirty="0">
                <a:latin typeface="Liberation Mono"/>
              </a:rPr>
              <a:t>firstName, '.', lastName</a:t>
            </a:r>
            <a:r>
              <a:rPr lang="en-IN" sz="1700" dirty="0">
                <a:solidFill>
                  <a:srgbClr val="999999"/>
                </a:solidFill>
                <a:latin typeface="Liberation Mono"/>
              </a:rPr>
              <a:t>)));</a:t>
            </a:r>
            <a:endParaRPr lang="en-IN" sz="1700"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
        <p:nvSpPr>
          <p:cNvPr id="8" name="Rectangle 7"/>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56050482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28600" y="2887288"/>
            <a:ext cx="8159824" cy="369332"/>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96402920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756912"/>
            <a:ext cx="8839200" cy="923330"/>
          </a:xfrm>
          <a:prstGeom prst="rect">
            <a:avLst/>
          </a:prstGeom>
          <a:solidFill>
            <a:schemeClr val="accent4">
              <a:lumMod val="40000"/>
              <a:lumOff val="60000"/>
            </a:schemeClr>
          </a:solidFill>
        </p:spPr>
        <p:txBody>
          <a:bodyPr wrap="square">
            <a:spAutoFit/>
          </a:bodyPr>
          <a:lstStyle/>
          <a:p>
            <a:pPr algn="just"/>
            <a:r>
              <a:rPr lang="en-IN" dirty="0"/>
              <a:t>When you select a column with type ZEROFILL it pads the displayed value of the field with zeros up to the display width specified in the column definition. Values longer than the display width are not truncated.</a:t>
            </a:r>
            <a:endParaRPr lang="en-IN" dirty="0">
              <a:latin typeface="Calibri" panose="020F0502020204030204" pitchFamily="34" charset="0"/>
              <a:cs typeface="Calibri" panose="020F0502020204030204" pitchFamily="34" charset="0"/>
            </a:endParaRPr>
          </a:p>
        </p:txBody>
      </p:sp>
      <p:sp>
        <p:nvSpPr>
          <p:cNvPr id="3" name="Rectangle 2"/>
          <p:cNvSpPr/>
          <p:nvPr/>
        </p:nvSpPr>
        <p:spPr>
          <a:xfrm>
            <a:off x="128649" y="2852936"/>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41348" y="1988840"/>
            <a:ext cx="8716932" cy="584775"/>
          </a:xfrm>
          <a:prstGeom prst="rect">
            <a:avLst/>
          </a:prstGeom>
          <a:solidFill>
            <a:srgbClr val="2658E6"/>
          </a:solidFill>
        </p:spPr>
        <p:txBody>
          <a:bodyPr wrap="square">
            <a:spAutoFit/>
          </a:bodyPr>
          <a:lstStyle/>
          <a:p>
            <a:r>
              <a:rPr lang="en-IN" sz="1600" dirty="0">
                <a:solidFill>
                  <a:schemeClr val="bg1"/>
                </a:solidFill>
              </a:rPr>
              <a:t>If you specify ZEROFILL for a numeric column, MySQL automatically adds the UNSIGNED attribute to the column.</a:t>
            </a:r>
          </a:p>
        </p:txBody>
      </p:sp>
      <p:sp>
        <p:nvSpPr>
          <p:cNvPr id="6" name="Rectangle 5"/>
          <p:cNvSpPr/>
          <p:nvPr/>
        </p:nvSpPr>
        <p:spPr>
          <a:xfrm>
            <a:off x="142876" y="4797152"/>
            <a:ext cx="8715404" cy="400110"/>
          </a:xfrm>
          <a:prstGeom prst="rect">
            <a:avLst/>
          </a:prstGeom>
        </p:spPr>
        <p:txBody>
          <a:bodyPr wrap="square">
            <a:spAutoFit/>
          </a:bodyPr>
          <a:lstStyle/>
          <a:p>
            <a:r>
              <a:rPr lang="en-US" sz="2000" b="1" dirty="0">
                <a:solidFill>
                  <a:srgbClr val="2658E6"/>
                </a:solidFill>
              </a:rPr>
              <a:t>Unsigned</a:t>
            </a:r>
            <a:r>
              <a:rPr lang="en-US" sz="2000" dirty="0">
                <a:solidFill>
                  <a:srgbClr val="2658E6"/>
                </a:solidFill>
              </a:rPr>
              <a:t> type can be used to permit only non-negative numbers</a:t>
            </a:r>
          </a:p>
        </p:txBody>
      </p:sp>
    </p:spTree>
    <p:extLst>
      <p:ext uri="{BB962C8B-B14F-4D97-AF65-F5344CB8AC3E}">
        <p14:creationId xmlns:p14="http://schemas.microsoft.com/office/powerpoint/2010/main" val="46872253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200329"/>
          </a:xfrm>
          <a:prstGeom prst="rect">
            <a:avLst/>
          </a:prstGeom>
        </p:spPr>
        <p:txBody>
          <a:bodyPr wrap="square">
            <a:spAutoFit/>
          </a:bodyPr>
          <a:lstStyle/>
          <a:p>
            <a:r>
              <a:rPr lang="en-IN" b="1" dirty="0"/>
              <a:t>PRI</a:t>
            </a:r>
            <a:r>
              <a:rPr lang="en-IN" dirty="0"/>
              <a:t> =&gt; primary key</a:t>
            </a:r>
          </a:p>
          <a:p>
            <a:r>
              <a:rPr lang="en-IN" b="1" dirty="0"/>
              <a:t>UNI</a:t>
            </a:r>
            <a:r>
              <a:rPr lang="en-IN" dirty="0"/>
              <a:t> =&gt; unique key</a:t>
            </a:r>
          </a:p>
          <a:p>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646331"/>
          </a:xfrm>
          <a:prstGeom prst="rect">
            <a:avLst/>
          </a:prstGeom>
          <a:noFill/>
        </p:spPr>
        <p:txBody>
          <a:bodyPr wrap="square">
            <a:spAutoFit/>
          </a:bodyPr>
          <a:lstStyle/>
          <a:p>
            <a:r>
              <a:rPr lang="en-IN" dirty="0">
                <a:solidFill>
                  <a:srgbClr val="C00000"/>
                </a:solidFill>
              </a:rPr>
              <a:t>Note</a:t>
            </a:r>
            <a:r>
              <a:rPr lang="en-IN" dirty="0"/>
              <a:t> that a table with a </a:t>
            </a:r>
            <a:r>
              <a:rPr lang="en-IN" b="1" dirty="0"/>
              <a:t>foreign</a:t>
            </a:r>
            <a:r>
              <a:rPr lang="en-IN" dirty="0"/>
              <a:t> </a:t>
            </a:r>
            <a:r>
              <a:rPr lang="en-IN" b="1" dirty="0"/>
              <a:t>key</a:t>
            </a:r>
            <a:r>
              <a:rPr lang="en-IN" dirty="0"/>
              <a:t> that references another table's primary key is MUL</a:t>
            </a:r>
          </a:p>
        </p:txBody>
      </p:sp>
      <p:sp>
        <p:nvSpPr>
          <p:cNvPr id="8" name="Rectangle 7">
            <a:extLst>
              <a:ext uri="{FF2B5EF4-FFF2-40B4-BE49-F238E27FC236}">
                <a16:creationId xmlns:a16="http://schemas.microsoft.com/office/drawing/2014/main" id="{08DFAF80-F40D-4140-9E3D-E24B08960F74}"/>
              </a:ext>
            </a:extLst>
          </p:cNvPr>
          <p:cNvSpPr/>
          <p:nvPr/>
        </p:nvSpPr>
        <p:spPr>
          <a:xfrm>
            <a:off x="2003920" y="3154437"/>
            <a:ext cx="5136159" cy="400110"/>
          </a:xfrm>
          <a:prstGeom prst="rect">
            <a:avLst/>
          </a:prstGeom>
        </p:spPr>
        <p:txBody>
          <a:bodyPr wrap="squar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97529861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a:solidFill>
                  <a:schemeClr val="bg2">
                    <a:lumMod val="50000"/>
                  </a:schemeClr>
                </a:solidFill>
                <a:latin typeface="Arial" pitchFamily="34" charset="0"/>
                <a:cs typeface="Arial" pitchFamily="34" charset="0"/>
              </a:rPr>
              <a:t>Candidate 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70271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14908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
        <p:nvSpPr>
          <p:cNvPr id="4" name="Rectangle 3">
            <a:extLst>
              <a:ext uri="{FF2B5EF4-FFF2-40B4-BE49-F238E27FC236}">
                <a16:creationId xmlns:a16="http://schemas.microsoft.com/office/drawing/2014/main" id="{1EE5D1A6-3E4F-4397-945C-83FCBAF12485}"/>
              </a:ext>
            </a:extLst>
          </p:cNvPr>
          <p:cNvSpPr/>
          <p:nvPr/>
        </p:nvSpPr>
        <p:spPr>
          <a:xfrm>
            <a:off x="138544" y="5013176"/>
            <a:ext cx="8853055" cy="64633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8848548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07623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23528" y="1259175"/>
            <a:ext cx="8361255"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257209" indent="-257209">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257209" indent="-257209">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257209" indent="-257209">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257209" indent="-257209">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257209" indent="-257209">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48822197-42C2-4933-9B76-75E3A385F8EC}"/>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56506"/>
            <a:ext cx="8991600" cy="710964"/>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52409"/>
            <a:ext cx="8991600" cy="7109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0292875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1196078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8694238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646331"/>
          </a:xfrm>
          <a:prstGeom prst="rect">
            <a:avLst/>
          </a:prstGeom>
          <a:noFill/>
        </p:spPr>
        <p:txBody>
          <a:bodyPr wrap="square">
            <a:spAutoFit/>
          </a:bodyPr>
          <a:lstStyle/>
          <a:p>
            <a:pPr algn="just"/>
            <a:r>
              <a:rPr lang="en-IN" dirty="0">
                <a:solidFill>
                  <a:srgbClr val="006C86"/>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COL2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COL3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37474344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3276304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solidFill>
                  <a:srgbClr val="006C86"/>
                </a:solidFill>
                <a:latin typeface="Segoe UI Light" panose="020B0502040204020203" pitchFamily="34" charset="0"/>
                <a:cs typeface="Segoe UI Light" panose="020B0502040204020203" pitchFamily="34" charset="0"/>
              </a:rPr>
              <a:t>The UNIQUE constraint uniquely identifies each record in a database table. The UNIQUE and PRIMARY KEY constraints both provide a guarantee for uniqueness for a column or set of columns.</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366263864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76200" y="2905703"/>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u_user_id UNIQUE KEY </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52400" y="5096470"/>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UNIQUE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9884113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59928681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01421515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11820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21693" y="4869160"/>
            <a:ext cx="8869907" cy="646331"/>
          </a:xfrm>
          <a:prstGeom prst="rect">
            <a:avLst/>
          </a:prstGeom>
          <a:solidFill>
            <a:schemeClr val="bg1"/>
          </a:solidFill>
        </p:spPr>
        <p:txBody>
          <a:bodyPr wrap="square">
            <a:spAutoFit/>
          </a:bodyPr>
          <a:lstStyle/>
          <a:p>
            <a:r>
              <a:rPr lang="en-IN" dirty="0">
                <a:solidFill>
                  <a:srgbClr val="0089A4"/>
                </a:solidFill>
                <a:latin typeface="Liberation Mono"/>
                <a:cs typeface="Arial" panose="020B0604020202020204" pitchFamily="34" charset="0"/>
              </a:rPr>
              <a:t>The table containing the FOREIGN KEY is referred to as the </a:t>
            </a:r>
            <a:r>
              <a:rPr lang="en-IN" dirty="0">
                <a:solidFill>
                  <a:srgbClr val="FF0000"/>
                </a:solidFill>
                <a:latin typeface="Liberation Mono"/>
                <a:cs typeface="Arial" panose="020B0604020202020204" pitchFamily="34" charset="0"/>
              </a:rPr>
              <a:t>child table</a:t>
            </a:r>
            <a:r>
              <a:rPr lang="en-IN" dirty="0">
                <a:solidFill>
                  <a:srgbClr val="0089A4"/>
                </a:solidFill>
                <a:latin typeface="Liberation Mono"/>
                <a:cs typeface="Arial" panose="020B0604020202020204" pitchFamily="34" charset="0"/>
              </a:rPr>
              <a:t>, and the table containing the PRIMARY KEY (referenced key) is the </a:t>
            </a:r>
            <a:r>
              <a:rPr lang="en-IN" dirty="0">
                <a:solidFill>
                  <a:srgbClr val="FF0000"/>
                </a:solidFill>
                <a:latin typeface="Liberation Mono"/>
                <a:cs typeface="Arial" panose="020B0604020202020204" pitchFamily="34" charset="0"/>
              </a:rPr>
              <a:t>parent table</a:t>
            </a:r>
            <a:r>
              <a:rPr lang="en-IN" dirty="0">
                <a:solidFill>
                  <a:srgbClr val="0089A4"/>
                </a:solidFill>
                <a:latin typeface="Liberation Mono"/>
                <a:cs typeface="Arial" panose="020B0604020202020204" pitchFamily="34" charset="0"/>
              </a:rPr>
              <a:t>.</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
        <p:nvSpPr>
          <p:cNvPr id="6" name="Rectangle 5">
            <a:extLst>
              <a:ext uri="{FF2B5EF4-FFF2-40B4-BE49-F238E27FC236}">
                <a16:creationId xmlns:a16="http://schemas.microsoft.com/office/drawing/2014/main" id="{DAD5B629-DB0F-4168-8000-8E7569A8A8E4}"/>
              </a:ext>
            </a:extLst>
          </p:cNvPr>
          <p:cNvSpPr/>
          <p:nvPr/>
        </p:nvSpPr>
        <p:spPr>
          <a:xfrm>
            <a:off x="5617784" y="5652537"/>
            <a:ext cx="3450621" cy="584775"/>
          </a:xfrm>
          <a:prstGeom prst="rect">
            <a:avLst/>
          </a:prstGeom>
        </p:spPr>
        <p:txBody>
          <a:bodyPr wrap="square">
            <a:spAutoFit/>
          </a:bodyPr>
          <a:lstStyle/>
          <a:p>
            <a:r>
              <a:rPr lang="en-US" sz="1600" dirty="0">
                <a:solidFill>
                  <a:schemeClr val="accent6">
                    <a:lumMod val="75000"/>
                  </a:schemeClr>
                </a:solidFill>
                <a:latin typeface="Verdana" panose="020B0604030504040204" pitchFamily="34" charset="0"/>
              </a:rPr>
              <a:t>A FOREIGN KEY is a key used to link multiple tables together.</a:t>
            </a:r>
            <a:endParaRPr lang="en-IN" sz="1600" dirty="0">
              <a:solidFill>
                <a:schemeClr val="accent6">
                  <a:lumMod val="75000"/>
                </a:schemeClr>
              </a:solidFill>
            </a:endParaRPr>
          </a:p>
        </p:txBody>
      </p:sp>
    </p:spTree>
    <p:extLst>
      <p:ext uri="{BB962C8B-B14F-4D97-AF65-F5344CB8AC3E}">
        <p14:creationId xmlns:p14="http://schemas.microsoft.com/office/powerpoint/2010/main" val="14695960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r>
              <a:rPr lang="en-IN" sz="2400" dirty="0">
                <a:solidFill>
                  <a:schemeClr val="accent4">
                    <a:lumMod val="75000"/>
                  </a:schemeClr>
                </a:solidFill>
                <a:latin typeface="Arial" panose="020B0604020202020204" pitchFamily="34" charset="0"/>
                <a:cs typeface="Arial" panose="020B0604020202020204" pitchFamily="34" charset="0"/>
              </a:rPr>
              <a:t>(</a:t>
            </a:r>
            <a:r>
              <a:rPr lang="en-IN" sz="2400" i="1" dirty="0">
                <a:solidFill>
                  <a:schemeClr val="accent4">
                    <a:lumMod val="75000"/>
                  </a:schemeClr>
                </a:solidFill>
              </a:rPr>
              <a:t>Entity</a:t>
            </a:r>
            <a:r>
              <a:rPr lang="en-IN" sz="2400" dirty="0">
                <a:solidFill>
                  <a:schemeClr val="accent4">
                    <a:lumMod val="75000"/>
                  </a:schemeClr>
                </a:solidFill>
              </a:rPr>
              <a:t> </a:t>
            </a:r>
            <a:r>
              <a:rPr lang="en-IN" sz="2400" i="1" dirty="0">
                <a:solidFill>
                  <a:schemeClr val="accent4">
                    <a:lumMod val="75000"/>
                  </a:schemeClr>
                </a:solidFill>
              </a:rPr>
              <a:t>integrity</a:t>
            </a:r>
            <a:r>
              <a:rPr lang="en-IN" sz="2400" dirty="0">
                <a:solidFill>
                  <a:schemeClr val="accent4">
                    <a:lumMod val="75000"/>
                  </a:schemeClr>
                </a:solidFill>
              </a:rPr>
              <a:t>)	</a:t>
            </a:r>
            <a:endParaRPr lang="en-IN" dirty="0">
              <a:solidFill>
                <a:schemeClr val="accent4">
                  <a:lumMod val="75000"/>
                </a:schemeClr>
              </a:solidFill>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chemeClr val="bg1"/>
          </a:solidFill>
        </p:spPr>
        <p:txBody>
          <a:bodyPr wrap="square">
            <a:spAutoFit/>
          </a:bodyPr>
          <a:lstStyle/>
          <a:p>
            <a:r>
              <a:rPr lang="en-IN" sz="2000" dirty="0"/>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214282" y="4614644"/>
            <a:ext cx="8643998" cy="1600438"/>
          </a:xfrm>
          <a:prstGeom prst="rect">
            <a:avLst/>
          </a:prstGeom>
        </p:spPr>
        <p:txBody>
          <a:bodyPr wrap="square">
            <a:spAutoFit/>
          </a:bodyPr>
          <a:lstStyle/>
          <a:p>
            <a:r>
              <a:rPr lang="en-US" dirty="0">
                <a:solidFill>
                  <a:srgbClr val="E01E1E"/>
                </a:solidFill>
              </a:rPr>
              <a:t>Note: </a:t>
            </a:r>
          </a:p>
          <a:p>
            <a:r>
              <a:rPr lang="en-US" dirty="0">
                <a:solidFill>
                  <a:srgbClr val="006C86"/>
                </a:solidFill>
              </a:rPr>
              <a:t>Parent and child tables must use the same storage engine, and they cannot be defined as temporary tables.</a:t>
            </a:r>
          </a:p>
          <a:p>
            <a:endParaRPr lang="en-US" sz="800" dirty="0">
              <a:solidFill>
                <a:srgbClr val="006C86"/>
              </a:solidFill>
            </a:endParaRPr>
          </a:p>
          <a:p>
            <a:r>
              <a:rPr lang="en-US" dirty="0">
                <a:solidFill>
                  <a:srgbClr val="006C86"/>
                </a:solidFill>
              </a:rPr>
              <a:t>If the CONSTRAINT symbol clause is not defined, or a symbol is not included then.</a:t>
            </a:r>
          </a:p>
          <a:p>
            <a:r>
              <a:rPr lang="en-US" dirty="0">
                <a:solidFill>
                  <a:srgbClr val="006C86"/>
                </a:solidFill>
              </a:rPr>
              <a:t>For InnoDB tables, a constraint name is generated automatically.</a:t>
            </a:r>
          </a:p>
        </p:txBody>
      </p:sp>
    </p:spTree>
    <p:extLst>
      <p:ext uri="{BB962C8B-B14F-4D97-AF65-F5344CB8AC3E}">
        <p14:creationId xmlns:p14="http://schemas.microsoft.com/office/powerpoint/2010/main" val="83457677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48460" y="4804083"/>
            <a:ext cx="6075784" cy="584775"/>
          </a:xfrm>
          <a:prstGeom prst="rect">
            <a:avLst/>
          </a:prstGeom>
          <a:noFill/>
        </p:spPr>
        <p:txBody>
          <a:bodyPr wrap="square">
            <a:spAutoFit/>
          </a:bodyPr>
          <a:lstStyle/>
          <a:p>
            <a:pPr algn="just"/>
            <a:r>
              <a:rPr lang="en-IN" sz="1600" dirty="0">
                <a:solidFill>
                  <a:srgbClr val="0070C0"/>
                </a:solidFill>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val="125772107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MODULE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,subject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description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pk_id_subject primary key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id, subject</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STUDENT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 ModuleID </a:t>
            </a:r>
            <a:r>
              <a:rPr lang="en-IN" dirty="0">
                <a:solidFill>
                  <a:srgbClr val="834689"/>
                </a:solidFill>
                <a:latin typeface="Liberation Mono"/>
              </a:rPr>
              <a:t>int</a:t>
            </a:r>
            <a:r>
              <a:rPr lang="en-IN" dirty="0">
                <a:latin typeface="Liberation Mono"/>
                <a:cs typeface="Arial" panose="020B0604020202020204" pitchFamily="34" charset="0"/>
              </a:rPr>
              <a:t>, subjectID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address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fk_ModuleId_subjectID foreign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ModuleID</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references module(id</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428251686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764704"/>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chemeClr val="bg1">
              <a:lumMod val="95000"/>
            </a:schemeClr>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4936232" y="1544797"/>
            <a:ext cx="4114800" cy="646331"/>
          </a:xfrm>
          <a:prstGeom prst="rect">
            <a:avLst/>
          </a:prstGeom>
          <a:noFill/>
        </p:spPr>
        <p:txBody>
          <a:bodyPr wrap="square">
            <a:spAutoFit/>
          </a:bodyPr>
          <a:lstStyle/>
          <a:p>
            <a:r>
              <a:rPr lang="en-IN" dirty="0">
                <a:solidFill>
                  <a:srgbClr val="00B050"/>
                </a:solidFill>
              </a:rPr>
              <a:t>Cascaded FOREIGN KEY actions do not activate triggers.</a:t>
            </a:r>
          </a:p>
        </p:txBody>
      </p:sp>
      <p:sp>
        <p:nvSpPr>
          <p:cNvPr id="7" name="Rectangle 6">
            <a:extLst>
              <a:ext uri="{FF2B5EF4-FFF2-40B4-BE49-F238E27FC236}">
                <a16:creationId xmlns:a16="http://schemas.microsoft.com/office/drawing/2014/main" id="{164EDEB9-F6C6-41A6-BA50-B7A731DD35CA}"/>
              </a:ext>
            </a:extLst>
          </p:cNvPr>
          <p:cNvSpPr/>
          <p:nvPr/>
        </p:nvSpPr>
        <p:spPr>
          <a:xfrm>
            <a:off x="227554" y="4540774"/>
            <a:ext cx="8535446" cy="338554"/>
          </a:xfrm>
          <a:prstGeom prst="rect">
            <a:avLst/>
          </a:prstGeom>
        </p:spPr>
        <p:txBody>
          <a:bodyPr wrap="square">
            <a:spAutoFit/>
          </a:bodyPr>
          <a:lstStyle/>
          <a:p>
            <a:r>
              <a:rPr lang="en-IN" sz="1600" dirty="0">
                <a:solidFill>
                  <a:srgbClr val="006C86"/>
                </a:solidFill>
              </a:rPr>
              <a:t>For an ON DELETE or ON UPDATE that is not specified, the default action is always NO ACTION.  </a:t>
            </a:r>
          </a:p>
        </p:txBody>
      </p:sp>
    </p:spTree>
    <p:extLst>
      <p:ext uri="{BB962C8B-B14F-4D97-AF65-F5344CB8AC3E}">
        <p14:creationId xmlns:p14="http://schemas.microsoft.com/office/powerpoint/2010/main" val="14859476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79512" y="887809"/>
            <a:ext cx="8784976" cy="3693319"/>
          </a:xfrm>
          <a:prstGeom prst="rect">
            <a:avLst/>
          </a:prstGeom>
        </p:spPr>
        <p:txBody>
          <a:bodyPr wrap="square">
            <a:spAutoFit/>
          </a:bodyPr>
          <a:lstStyle/>
          <a:p>
            <a:r>
              <a:rPr lang="en-IN" dirty="0">
                <a:solidFill>
                  <a:srgbClr val="2658E6"/>
                </a:solidFill>
              </a:rPr>
              <a:t>SET</a:t>
            </a:r>
            <a:r>
              <a:rPr lang="en-IN" dirty="0">
                <a:solidFill>
                  <a:srgbClr val="006C86"/>
                </a:solidFill>
              </a:rPr>
              <a:t> </a:t>
            </a:r>
            <a:r>
              <a:rPr lang="en-IN" dirty="0">
                <a:solidFill>
                  <a:srgbClr val="2658E6"/>
                </a:solidFill>
              </a:rPr>
              <a:t>NULL</a:t>
            </a:r>
            <a:r>
              <a:rPr lang="en-IN" dirty="0"/>
              <a:t>: Delete or update the row from the parent table and set the foreign key column or columns in the child table to NULL. If you specify a SET NULL action, make sure that you have not declared the columns in the child table as NOT NULL.</a:t>
            </a:r>
          </a:p>
          <a:p>
            <a:endParaRPr lang="en-IN" dirty="0"/>
          </a:p>
          <a:p>
            <a:r>
              <a:rPr lang="en-IN" dirty="0">
                <a:solidFill>
                  <a:srgbClr val="2658E6"/>
                </a:solidFill>
              </a:rPr>
              <a:t>RESTRICT</a:t>
            </a:r>
            <a:r>
              <a:rPr lang="en-IN" dirty="0"/>
              <a:t>: Rejects the delete or update operation for the parent table. Specifying RESTRICT (or NO ACTION) is the same as omitting the ON DELETE or ON UPDATE clause.</a:t>
            </a:r>
          </a:p>
          <a:p>
            <a:endParaRPr lang="en-IN" dirty="0"/>
          </a:p>
          <a:p>
            <a:r>
              <a:rPr lang="en-IN" dirty="0">
                <a:solidFill>
                  <a:srgbClr val="2658E6"/>
                </a:solidFill>
              </a:rPr>
              <a:t>NO</a:t>
            </a:r>
            <a:r>
              <a:rPr lang="en-IN" dirty="0"/>
              <a:t> </a:t>
            </a:r>
            <a:r>
              <a:rPr lang="en-IN" dirty="0">
                <a:solidFill>
                  <a:srgbClr val="2658E6"/>
                </a:solidFill>
              </a:rPr>
              <a:t>ACTION</a:t>
            </a:r>
            <a:r>
              <a:rPr lang="en-IN" dirty="0"/>
              <a:t>:  Is equivalent to RESTRICT. The MySQL Server rejects the delete or update operation for the parent table if there is a related foreign key value in the referenced table.</a:t>
            </a:r>
          </a:p>
          <a:p>
            <a:endParaRPr lang="en-IN" dirty="0"/>
          </a:p>
          <a:p>
            <a:r>
              <a:rPr lang="en-IN" dirty="0">
                <a:solidFill>
                  <a:srgbClr val="2658E6"/>
                </a:solidFill>
              </a:rPr>
              <a:t>SET</a:t>
            </a:r>
            <a:r>
              <a:rPr lang="en-IN" dirty="0"/>
              <a:t> </a:t>
            </a:r>
            <a:r>
              <a:rPr lang="en-IN" dirty="0">
                <a:solidFill>
                  <a:srgbClr val="2658E6"/>
                </a:solidFill>
              </a:rPr>
              <a:t>DEFAULT</a:t>
            </a:r>
            <a:r>
              <a:rPr lang="en-IN" dirty="0"/>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83338261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76200" y="2971800"/>
            <a:ext cx="8991600" cy="1384995"/>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2658E6"/>
                </a:solidFill>
              </a:rPr>
              <a:t>CASCADE</a:t>
            </a:r>
            <a:r>
              <a:rPr lang="en-IN" dirty="0"/>
              <a:t>: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solidFill>
                  <a:srgbClr val="2658E6"/>
                </a:solidFill>
              </a:rPr>
              <a:t>SET</a:t>
            </a:r>
            <a:r>
              <a:rPr lang="en-IN" dirty="0"/>
              <a:t> </a:t>
            </a:r>
            <a:r>
              <a:rPr lang="en-IN" dirty="0">
                <a:solidFill>
                  <a:srgbClr val="2658E6"/>
                </a:solidFill>
              </a:rPr>
              <a:t>NULL</a:t>
            </a:r>
            <a:r>
              <a:rPr lang="en-IN" dirty="0"/>
              <a:t>: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90029793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659922"/>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4294837"/>
            <a:ext cx="7072362" cy="646331"/>
          </a:xfrm>
          <a:prstGeom prst="rect">
            <a:avLst/>
          </a:prstGeom>
        </p:spPr>
        <p:txBody>
          <a:bodyPr wrap="square">
            <a:spAutoFit/>
          </a:bodyPr>
          <a:lstStyle/>
          <a:p>
            <a:r>
              <a:rPr lang="en-US" dirty="0">
                <a:solidFill>
                  <a:srgbClr val="006C86"/>
                </a:solidFill>
              </a:rPr>
              <a:t>Prior to MySQL 8.0.16, CREATE TABLE permits only the following limited version of table CHECK constraint syntax, which is parsed and ignored.</a:t>
            </a:r>
          </a:p>
        </p:txBody>
      </p:sp>
      <p:grpSp>
        <p:nvGrpSpPr>
          <p:cNvPr id="22" name="Group 21">
            <a:extLst>
              <a:ext uri="{FF2B5EF4-FFF2-40B4-BE49-F238E27FC236}">
                <a16:creationId xmlns:a16="http://schemas.microsoft.com/office/drawing/2014/main" id="{485BEEF7-C4F7-42B1-BA35-CAF136A7F841}"/>
              </a:ext>
            </a:extLst>
          </p:cNvPr>
          <p:cNvGrpSpPr/>
          <p:nvPr/>
        </p:nvGrpSpPr>
        <p:grpSpPr>
          <a:xfrm>
            <a:off x="4572000" y="620688"/>
            <a:ext cx="3962400" cy="1558275"/>
            <a:chOff x="4572000" y="620688"/>
            <a:chExt cx="3962400" cy="1558275"/>
          </a:xfrm>
        </p:grpSpPr>
        <p:grpSp>
          <p:nvGrpSpPr>
            <p:cNvPr id="6" name="Group 5">
              <a:extLst>
                <a:ext uri="{FF2B5EF4-FFF2-40B4-BE49-F238E27FC236}">
                  <a16:creationId xmlns:a16="http://schemas.microsoft.com/office/drawing/2014/main" id="{62D5F524-88BD-4CF0-9A23-FE7B4329A8BD}"/>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75E406B5-A1E6-4472-9256-7180BC098746}"/>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2DA2F098-1D58-4539-B654-4D32E9DDB893}"/>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C16BFD9-3CE4-4A01-949B-3B48485BE111}"/>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7E0D4A89-92B2-429C-99B5-A2319D9A55C5}"/>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18C3AC53-3F16-4647-83D9-0DCC5090765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5BEFB606-F7C9-4A2D-A817-A24B2A17D6FA}"/>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8CA17CAD-2997-4519-99A1-D9D542D41B06}"/>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2CA1E3F-6726-4698-BBE2-36FA4C6F8A86}"/>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1DD9296D-F03F-49D8-A44D-7E2A80B58D32}"/>
              </a:ext>
            </a:extLst>
          </p:cNvPr>
          <p:cNvSpPr/>
          <p:nvPr/>
        </p:nvSpPr>
        <p:spPr>
          <a:xfrm>
            <a:off x="103494" y="229863"/>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Tree>
    <p:extLst>
      <p:ext uri="{BB962C8B-B14F-4D97-AF65-F5344CB8AC3E}">
        <p14:creationId xmlns:p14="http://schemas.microsoft.com/office/powerpoint/2010/main" val="408514119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340768"/>
            <a:ext cx="89916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chk_age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10" name="Rectangle 9"/>
          <p:cNvSpPr/>
          <p:nvPr/>
        </p:nvSpPr>
        <p:spPr>
          <a:xfrm>
            <a:off x="214282" y="3070701"/>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285720" y="3933056"/>
            <a:ext cx="8643998" cy="1295868"/>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INT,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7" name="Rectangle 6">
            <a:extLst>
              <a:ext uri="{FF2B5EF4-FFF2-40B4-BE49-F238E27FC236}">
                <a16:creationId xmlns:a16="http://schemas.microsoft.com/office/drawing/2014/main" id="{56DFA348-266B-4B91-BC2C-919F6B5018B2}"/>
              </a:ext>
            </a:extLst>
          </p:cNvPr>
          <p:cNvSpPr/>
          <p:nvPr/>
        </p:nvSpPr>
        <p:spPr>
          <a:xfrm>
            <a:off x="285720" y="5445224"/>
            <a:ext cx="8411524" cy="741870"/>
          </a:xfrm>
          <a:prstGeom prst="rect">
            <a:avLst/>
          </a:prstGeom>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CHK_ID </a:t>
            </a:r>
            <a:r>
              <a:rPr lang="en-IN" dirty="0">
                <a:latin typeface="Liberation Mono"/>
                <a:cs typeface="Arial" panose="020B0604020202020204" pitchFamily="34" charset="0"/>
              </a:rPr>
              <a:t>CHECK (ID &gt;10);</a:t>
            </a:r>
          </a:p>
          <a:p>
            <a:pPr marL="342900" indent="-342900">
              <a:lnSpc>
                <a:spcPct val="150000"/>
              </a:lnSpc>
              <a:buFont typeface="+mj-lt"/>
              <a:buAutoNum type="arabicPeriod"/>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02935589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 </a:t>
            </a:r>
            <a:r>
              <a:rPr lang="en-US" sz="2000" dirty="0">
                <a:solidFill>
                  <a:schemeClr val="bg1"/>
                </a:solidFill>
              </a:rPr>
              <a:t>IN, LIKE, and BETWEEN </a:t>
            </a:r>
            <a:r>
              <a:rPr lang="en-IN" sz="3200" b="1" i="1" dirty="0">
                <a:solidFill>
                  <a:srgbClr val="FFFF00"/>
                </a:solidFill>
                <a:latin typeface="Arial" pitchFamily="34" charset="0"/>
                <a:cs typeface="Arial" pitchFamily="34" charset="0"/>
              </a:rPr>
              <a:t>)</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79512" y="1490797"/>
            <a:ext cx="8501122" cy="286232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6354575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40293558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351089345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305904026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324082875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
        <p:nvSpPr>
          <p:cNvPr id="6" name="Rectangle 5">
            <a:extLst>
              <a:ext uri="{FF2B5EF4-FFF2-40B4-BE49-F238E27FC236}">
                <a16:creationId xmlns:a16="http://schemas.microsoft.com/office/drawing/2014/main" id="{EAB953CC-0F64-4FF2-AF6D-53BCDE899F78}"/>
              </a:ext>
            </a:extLst>
          </p:cNvPr>
          <p:cNvSpPr/>
          <p:nvPr/>
        </p:nvSpPr>
        <p:spPr>
          <a:xfrm>
            <a:off x="251520" y="1268104"/>
            <a:ext cx="874008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Tree>
    <p:extLst>
      <p:ext uri="{BB962C8B-B14F-4D97-AF65-F5344CB8AC3E}">
        <p14:creationId xmlns:p14="http://schemas.microsoft.com/office/powerpoint/2010/main" val="8189666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739485"/>
          </a:xfrm>
          <a:prstGeom prst="rect">
            <a:avLst/>
          </a:prstGeom>
          <a:noFill/>
        </p:spPr>
        <p:txBody>
          <a:bodyPr wrap="square">
            <a:spAutoFit/>
          </a:bodyPr>
          <a:lstStyle/>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does not cause </a:t>
            </a:r>
            <a:r>
              <a:rPr lang="en-IN" i="1" dirty="0">
                <a:solidFill>
                  <a:srgbClr val="00B0F0"/>
                </a:solidFill>
                <a:latin typeface="Gill Sans MT (Body)"/>
                <a:cs typeface="Arial" panose="020B0604020202020204" pitchFamily="34" charset="0"/>
              </a:rPr>
              <a:t>ON</a:t>
            </a:r>
            <a:r>
              <a:rPr lang="en-IN" dirty="0">
                <a:solidFill>
                  <a:srgbClr val="00B0F0"/>
                </a:solidFill>
                <a:latin typeface="Gill Sans MT (Body)"/>
                <a:cs typeface="Arial" panose="020B0604020202020204" pitchFamily="34" charset="0"/>
              </a:rPr>
              <a:t> </a:t>
            </a:r>
            <a:r>
              <a:rPr lang="en-IN" i="1" dirty="0">
                <a:solidFill>
                  <a:srgbClr val="00B0F0"/>
                </a:solidFill>
                <a:latin typeface="Gill Sans MT (Body)"/>
                <a:cs typeface="Arial" panose="020B0604020202020204" pitchFamily="34" charset="0"/>
              </a:rPr>
              <a:t>DELETE</a:t>
            </a:r>
            <a:r>
              <a:rPr lang="en-IN" dirty="0">
                <a:solidFill>
                  <a:srgbClr val="00B0F0"/>
                </a:solidFill>
                <a:latin typeface="Gill Sans MT (Body)"/>
                <a:cs typeface="Arial" panose="020B0604020202020204" pitchFamily="34" charset="0"/>
              </a:rPr>
              <a:t> triggers to fire.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dirty="0">
              <a:solidFill>
                <a:srgbClr val="00B0F0"/>
              </a:solidFill>
              <a:latin typeface="Gill Sans MT (Body)"/>
            </a:endParaRPr>
          </a:p>
          <a:p>
            <a:pPr marL="285750" indent="-285750">
              <a:buFont typeface="Arial" panose="020B0604020202020204" pitchFamily="34" charset="0"/>
              <a:buChar char="•"/>
            </a:pPr>
            <a:r>
              <a:rPr lang="en-IN" i="1" dirty="0">
                <a:solidFill>
                  <a:srgbClr val="00B0F0"/>
                </a:solidFill>
                <a:latin typeface="Gill Sans MT (Body)"/>
              </a:rPr>
              <a:t>Truncate</a:t>
            </a:r>
            <a:r>
              <a:rPr lang="en-IN" dirty="0">
                <a:solidFill>
                  <a:srgbClr val="00B0F0"/>
                </a:solidFill>
                <a:latin typeface="Gill Sans MT (Body)"/>
              </a:rPr>
              <a:t> retain Identity and reset to the seed </a:t>
            </a:r>
            <a:r>
              <a:rPr lang="en-IN" i="1" dirty="0">
                <a:solidFill>
                  <a:srgbClr val="C74C49"/>
                </a:solidFill>
                <a:latin typeface="Gill Sans MT (Body)"/>
              </a:rPr>
              <a:t>(start value) </a:t>
            </a:r>
            <a:r>
              <a:rPr lang="en-IN" dirty="0">
                <a:solidFill>
                  <a:srgbClr val="00B0F0"/>
                </a:solidFill>
                <a:latin typeface="Gill Sans MT (Body)"/>
              </a:rPr>
              <a:t>value.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dirty="0">
                <a:solidFill>
                  <a:srgbClr val="00B0F0"/>
                </a:solidFill>
                <a:latin typeface="Gill Sans MT (Body)"/>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60423138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52213122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923330"/>
          </a:xfrm>
          <a:prstGeom prst="rect">
            <a:avLst/>
          </a:prstGeom>
        </p:spPr>
        <p:txBody>
          <a:bodyPr wrap="square">
            <a:spAutoFit/>
          </a:bodyPr>
          <a:lstStyle/>
          <a:p>
            <a:r>
              <a:rPr lang="en-US" dirty="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152400" y="1340768"/>
            <a:ext cx="8715436" cy="1200329"/>
          </a:xfrm>
          <a:prstGeom prst="rect">
            <a:avLst/>
          </a:prstGeom>
        </p:spPr>
        <p:txBody>
          <a:bodyPr wrap="square">
            <a:spAutoFit/>
          </a:bodyPr>
          <a:lstStyle/>
          <a:p>
            <a:r>
              <a:rPr lang="en-US" dirty="0"/>
              <a:t>There are 2 types of Views in SQL: Simple View and Complex View. </a:t>
            </a:r>
            <a:r>
              <a:rPr lang="en-US" b="1" dirty="0"/>
              <a:t>Simple views </a:t>
            </a:r>
            <a:r>
              <a:rPr lang="en-US" dirty="0"/>
              <a:t>can only contain a single base table. </a:t>
            </a:r>
            <a:r>
              <a:rPr lang="en-US" b="1" dirty="0"/>
              <a:t>Complex views</a:t>
            </a:r>
            <a:r>
              <a:rPr lang="en-US" dirty="0"/>
              <a:t>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96" y="2727482"/>
            <a:ext cx="7040723" cy="3987666"/>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76200" y="5517232"/>
            <a:ext cx="6027612" cy="400110"/>
          </a:xfrm>
          <a:prstGeom prst="rect">
            <a:avLst/>
          </a:prstGeom>
        </p:spPr>
        <p:txBody>
          <a:bodyPr wrap="none">
            <a:spAutoFit/>
          </a:bodyPr>
          <a:lstStyle/>
          <a:p>
            <a:r>
              <a:rPr lang="en-IN" sz="2000" dirty="0">
                <a:solidFill>
                  <a:srgbClr val="FF0000"/>
                </a:solidFill>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11610"/>
            <a:ext cx="8991600" cy="3385542"/>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There is a subquery in the SELECT clause.</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SQL statement defining the view joins tables.</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One of the tables in the FROM clause is a non-updatable view.</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76200" y="2996625"/>
            <a:ext cx="8991600" cy="584775"/>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76200" y="1322765"/>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03596" y="2876743"/>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76200"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94326" y="3537590"/>
            <a:ext cx="8870162" cy="2123658"/>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285720" y="3429000"/>
            <a:ext cx="8572560" cy="1938992"/>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799990" y="1168675"/>
            <a:ext cx="7353410" cy="4622526"/>
          </a:xfrm>
          <a:prstGeom prst="rect">
            <a:avLst/>
          </a:prstGeom>
        </p:spPr>
      </p:pic>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04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a:solidFill>
                  <a:srgbClr val="0077AA"/>
                </a:solidFill>
                <a:latin typeface="Liberation Mono"/>
              </a:rPr>
              <a:t>proc_parameter:</a:t>
            </a:r>
          </a:p>
          <a:p>
            <a:pPr>
              <a:spcAft>
                <a:spcPts val="0"/>
              </a:spcAft>
            </a:pPr>
            <a:r>
              <a:rPr lang="en-IN" dirty="0">
                <a:solidFill>
                  <a:srgbClr val="0077AA"/>
                </a:solidFill>
                <a:latin typeface="Liberation Mono"/>
              </a:rPr>
              <a:t>    [ IN | OUT | INOUT ] param_name type</a:t>
            </a:r>
          </a:p>
          <a:p>
            <a:pPr>
              <a:spcAft>
                <a:spcPts val="0"/>
              </a:spcAft>
            </a:pPr>
            <a:endParaRPr lang="en-IN" dirty="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spcAft>
                <a:spcPts val="0"/>
              </a:spcAft>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Gentium Basic"/>
              </a:rPr>
              <a:t>Domain Constraint =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a:t>. </a:t>
            </a:r>
            <a:r>
              <a:rPr lang="en-IN"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 		</a:t>
            </a:r>
          </a:p>
          <a:p>
            <a:pPr>
              <a:lnSpc>
                <a:spcPct val="150000"/>
              </a:lnSpc>
            </a:pPr>
            <a:r>
              <a:rPr lang="en-IN" b="1" i="1" dirty="0">
                <a:solidFill>
                  <a:srgbClr val="006C86"/>
                </a:solidFill>
              </a:rPr>
              <a:t>Referential</a:t>
            </a:r>
            <a:r>
              <a:rPr lang="en-IN" dirty="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a:solidFill>
                  <a:srgbClr val="006C86"/>
                </a:solidFill>
              </a:rPr>
              <a:t>Domain</a:t>
            </a:r>
            <a:r>
              <a:rPr lang="en-IN" i="1" dirty="0">
                <a:solidFill>
                  <a:srgbClr val="006C86"/>
                </a:solidFill>
              </a:rPr>
              <a:t> </a:t>
            </a:r>
            <a:r>
              <a:rPr lang="en-IN" b="1" i="1" dirty="0">
                <a:solidFill>
                  <a:srgbClr val="006C86"/>
                </a:solidFill>
              </a:rPr>
              <a:t>integrity</a:t>
            </a:r>
            <a:r>
              <a:rPr lang="en-IN" i="1" dirty="0">
                <a:solidFill>
                  <a:srgbClr val="006C86"/>
                </a:solidFill>
              </a:rPr>
              <a:t> </a:t>
            </a:r>
            <a:r>
              <a:rPr lang="en-IN" dirty="0">
                <a:solidFill>
                  <a:srgbClr val="006C86"/>
                </a:solidFill>
              </a:rPr>
              <a:t>A 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52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52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42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42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4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4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6440016"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42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07504"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1676400" y="5562600"/>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71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Table structure for XML file and load XML file.</a:t>
            </a:r>
          </a:p>
        </p:txBody>
      </p:sp>
      <p:sp>
        <p:nvSpPr>
          <p:cNvPr id="11" name="Rectangle 10"/>
          <p:cNvSpPr/>
          <p:nvPr/>
        </p:nvSpPr>
        <p:spPr>
          <a:xfrm>
            <a:off x="71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285720" y="1357298"/>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5" name="Rectangle 4"/>
          <p:cNvSpPr/>
          <p:nvPr/>
        </p:nvSpPr>
        <p:spPr>
          <a:xfrm>
            <a:off x="214282" y="1357298"/>
            <a:ext cx="8643998" cy="5386090"/>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214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Load and select  data from external XML file</a:t>
            </a: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Interview questions</a:t>
            </a: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32657"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3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a:t>
            </a:r>
          </a:p>
        </p:txBody>
      </p:sp>
      <p:sp>
        <p:nvSpPr>
          <p:cNvPr id="2" name="Rectangle 1"/>
          <p:cNvSpPr/>
          <p:nvPr/>
        </p:nvSpPr>
        <p:spPr>
          <a:xfrm>
            <a:off x="145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533400" y="1250647"/>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428596" y="4857760"/>
            <a:ext cx="4060727"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err="1">
                <a:latin typeface="Calibri" panose="020F0502020204030204" pitchFamily="34" charset="0"/>
                <a:ea typeface="Calibri" panose="020F0502020204030204" pitchFamily="34" charset="0"/>
                <a:cs typeface="Calibri" panose="020F0502020204030204" pitchFamily="34" charset="0"/>
              </a:rPr>
              <a:t>OrderDate</a:t>
            </a:r>
            <a:endParaRPr lang="en-IN"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56035" y="1382286"/>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61684"/>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02" y="3500438"/>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chemeClr val="bg1"/>
                </a:solidFill>
              </a:rPr>
              <a:t>Data objects</a:t>
            </a:r>
          </a:p>
          <a:p>
            <a:pPr>
              <a:lnSpc>
                <a:spcPct val="150000"/>
              </a:lnSpc>
              <a:buFont typeface="Arial" pitchFamily="34" charset="0"/>
              <a:buChar char="•"/>
            </a:pPr>
            <a:r>
              <a:rPr lang="en-US" sz="2000" dirty="0">
                <a:solidFill>
                  <a:schemeClr val="bg1"/>
                </a:solidFill>
              </a:rPr>
              <a:t>The associations between different data objects</a:t>
            </a:r>
          </a:p>
          <a:p>
            <a:pPr>
              <a:lnSpc>
                <a:spcPct val="150000"/>
              </a:lnSpc>
              <a:buFont typeface="Arial" pitchFamily="34" charset="0"/>
              <a:buChar char="•"/>
            </a:pPr>
            <a:r>
              <a:rPr lang="en-US" sz="2000" dirty="0">
                <a:solidFill>
                  <a:schemeClr val="bg1"/>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kumimoji="0" lang="en-US" sz="1600" b="0" u="none" strike="noStrike" cap="none" normalizeH="0" baseline="0" dirty="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22018"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a:solidFill>
                  <a:srgbClr val="006C86"/>
                </a:solidFill>
                <a:latin typeface="Open Sans"/>
              </a:rPr>
              <a:t>Branch { branch-ID, branch-name, branch-city, assets }</a:t>
            </a:r>
          </a:p>
          <a:p>
            <a:pPr>
              <a:buFont typeface="Monotype Sorts" pitchFamily="2" charset="2"/>
              <a:buNone/>
            </a:pPr>
            <a:r>
              <a:rPr lang="en-US" sz="2000" i="1" dirty="0">
                <a:solidFill>
                  <a:srgbClr val="006C86"/>
                </a:solidFill>
                <a:latin typeface="Open Sans"/>
              </a:rPr>
              <a:t>Customer { customer-id, customer-name, customer-street, customer-only }</a:t>
            </a:r>
          </a:p>
          <a:p>
            <a:pPr>
              <a:buFont typeface="Monotype Sorts" pitchFamily="2" charset="2"/>
              <a:buNone/>
            </a:pPr>
            <a:r>
              <a:rPr lang="en-US" sz="2000" i="1" dirty="0">
                <a:solidFill>
                  <a:srgbClr val="006C86"/>
                </a:solidFill>
                <a:latin typeface="Open Sans"/>
              </a:rPr>
              <a:t>Account { account-number, branch-ID, balance }</a:t>
            </a:r>
          </a:p>
          <a:p>
            <a:pPr>
              <a:buFont typeface="Monotype Sorts" pitchFamily="2" charset="2"/>
              <a:buNone/>
            </a:pPr>
            <a:r>
              <a:rPr lang="en-US" sz="2000" i="1" dirty="0">
                <a:solidFill>
                  <a:srgbClr val="006C86"/>
                </a:solidFill>
                <a:latin typeface="Open Sans"/>
              </a:rPr>
              <a:t>Loan { loan-number, branch-ID, amount }</a:t>
            </a:r>
          </a:p>
          <a:p>
            <a:pPr>
              <a:buFont typeface="Monotype Sorts" pitchFamily="2" charset="2"/>
              <a:buNone/>
            </a:pPr>
            <a:r>
              <a:rPr lang="en-US" sz="2000" i="1" dirty="0">
                <a:solidFill>
                  <a:srgbClr val="006C86"/>
                </a:solidFill>
                <a:latin typeface="Open Sans"/>
              </a:rPr>
              <a:t>Depositor { customer-id, account-number }</a:t>
            </a:r>
          </a:p>
          <a:p>
            <a:pPr>
              <a:buFont typeface="Monotype Sorts" pitchFamily="2" charset="2"/>
              <a:buNone/>
            </a:pPr>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val="3347687542"/>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228601" y="41148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228601" y="22860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9628194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a:t>Relation</a:t>
            </a:r>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updation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42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
        <p:nvSpPr>
          <p:cNvPr id="5" name="Rectangle 4"/>
          <p:cNvSpPr/>
          <p:nvPr/>
        </p:nvSpPr>
        <p:spPr>
          <a:xfrm>
            <a:off x="1115616" y="1556792"/>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1"/>
            <a:ext cx="883920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323528" y="1700808"/>
          <a:ext cx="8208910" cy="3384378"/>
        </p:xfrm>
        <a:graphic>
          <a:graphicData uri="http://schemas.openxmlformats.org/drawingml/2006/table">
            <a:tbl>
              <a:tblPr/>
              <a:tblGrid>
                <a:gridCol w="1641782">
                  <a:extLst>
                    <a:ext uri="{9D8B030D-6E8A-4147-A177-3AD203B41FA5}">
                      <a16:colId xmlns:a16="http://schemas.microsoft.com/office/drawing/2014/main" val="20000"/>
                    </a:ext>
                  </a:extLst>
                </a:gridCol>
                <a:gridCol w="1641782">
                  <a:extLst>
                    <a:ext uri="{9D8B030D-6E8A-4147-A177-3AD203B41FA5}">
                      <a16:colId xmlns:a16="http://schemas.microsoft.com/office/drawing/2014/main" val="20001"/>
                    </a:ext>
                  </a:extLst>
                </a:gridCol>
                <a:gridCol w="1641782">
                  <a:extLst>
                    <a:ext uri="{9D8B030D-6E8A-4147-A177-3AD203B41FA5}">
                      <a16:colId xmlns:a16="http://schemas.microsoft.com/office/drawing/2014/main" val="20002"/>
                    </a:ext>
                  </a:extLst>
                </a:gridCol>
                <a:gridCol w="1641782">
                  <a:extLst>
                    <a:ext uri="{9D8B030D-6E8A-4147-A177-3AD203B41FA5}">
                      <a16:colId xmlns:a16="http://schemas.microsoft.com/office/drawing/2014/main" val="20003"/>
                    </a:ext>
                  </a:extLst>
                </a:gridCol>
                <a:gridCol w="1641782">
                  <a:extLst>
                    <a:ext uri="{9D8B030D-6E8A-4147-A177-3AD203B41FA5}">
                      <a16:colId xmlns:a16="http://schemas.microsoft.com/office/drawing/2014/main" val="20004"/>
                    </a:ext>
                  </a:extLst>
                </a:gridCol>
              </a:tblGrid>
              <a:tr h="564063">
                <a:tc>
                  <a:txBody>
                    <a:bodyPr/>
                    <a:lstStyle/>
                    <a:p>
                      <a:pPr algn="ctr" fontAlgn="t"/>
                      <a:r>
                        <a:rPr lang="en-US" sz="1800"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64063">
                <a:tc>
                  <a:txBody>
                    <a:bodyPr/>
                    <a:lstStyle/>
                    <a:p>
                      <a:pPr fontAlgn="t"/>
                      <a:r>
                        <a:rPr lang="en-US" sz="1800"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64063">
                <a:tc>
                  <a:txBody>
                    <a:bodyPr/>
                    <a:lstStyle/>
                    <a:p>
                      <a:pPr fontAlgn="t"/>
                      <a:r>
                        <a:rPr lang="en-US" sz="180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64063">
                <a:tc>
                  <a:txBody>
                    <a:bodyPr/>
                    <a:lstStyle/>
                    <a:p>
                      <a:pPr fontAlgn="t"/>
                      <a:r>
                        <a:rPr lang="en-US" sz="1800"/>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4063">
                <a:tc>
                  <a:txBody>
                    <a:bodyPr/>
                    <a:lstStyle/>
                    <a:p>
                      <a:pPr fontAlgn="t"/>
                      <a:r>
                        <a:rPr lang="en-US" sz="1800"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64063">
                <a:tc>
                  <a:txBody>
                    <a:bodyPr/>
                    <a:lstStyle/>
                    <a:p>
                      <a:pPr fontAlgn="t"/>
                      <a:r>
                        <a:rPr lang="en-US" sz="1800"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6" name="Rectangle 5"/>
          <p:cNvSpPr/>
          <p:nvPr/>
        </p:nvSpPr>
        <p:spPr>
          <a:xfrm>
            <a:off x="203174" y="1015568"/>
            <a:ext cx="8629922" cy="1477328"/>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t>What if we want to add new branch the student table? In this case as the student Rollno  is a primary key, is will not allow you to insert new branch.  </a:t>
            </a:r>
            <a:r>
              <a:rPr lang="en-US" dirty="0"/>
              <a:t>Also, if we have to insert data of 100 students of same branch, then the branch information will be repeated for all those 100 students.</a:t>
            </a:r>
          </a:p>
          <a:p>
            <a:r>
              <a:rPr lang="en-US" dirty="0"/>
              <a:t>These scenarios are nothing but </a:t>
            </a:r>
            <a:r>
              <a:rPr lang="en-US" b="1" dirty="0"/>
              <a:t>Insertion anomalies</a:t>
            </a:r>
            <a:r>
              <a:rPr lang="en-US" dirty="0"/>
              <a:t>.</a:t>
            </a:r>
          </a:p>
        </p:txBody>
      </p:sp>
      <p:sp>
        <p:nvSpPr>
          <p:cNvPr id="7" name="Rectangle 6"/>
          <p:cNvSpPr/>
          <p:nvPr/>
        </p:nvSpPr>
        <p:spPr>
          <a:xfrm>
            <a:off x="190550" y="2732727"/>
            <a:ext cx="8629922" cy="923330"/>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Update anomaly: </a:t>
            </a:r>
            <a:r>
              <a:rPr lang="en-US" dirty="0"/>
              <a:t>What if </a:t>
            </a:r>
            <a:r>
              <a:rPr lang="en-US" b="1" dirty="0"/>
              <a:t>Mr. X </a:t>
            </a:r>
            <a:r>
              <a:rPr lang="en-US" dirty="0"/>
              <a:t>telephone number changes? In that case all the student records will have to be updated, and if by mistake we miss any record, it will lead to data inconsistency. This is </a:t>
            </a:r>
            <a:r>
              <a:rPr lang="en-US" b="1" dirty="0"/>
              <a:t>Updation anomaly</a:t>
            </a:r>
            <a:r>
              <a:rPr lang="en-US" dirty="0"/>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0550" y="4028871"/>
            <a:ext cx="8629922" cy="1200329"/>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Delete anomaly: </a:t>
            </a:r>
            <a:r>
              <a:rPr lang="en-US" dirty="0"/>
              <a:t>In our </a:t>
            </a:r>
            <a:r>
              <a:rPr lang="en-US" b="1" dirty="0"/>
              <a:t>Student</a:t>
            </a:r>
            <a:r>
              <a:rPr lang="en-US" dirty="0"/>
              <a:t> table, two different informations are kept together, Student information and Branch information. Hence, at the end of the academic year, if student records are deleted, we will also lose the branch information. This is </a:t>
            </a:r>
            <a:r>
              <a:rPr lang="en-US" b="1" dirty="0"/>
              <a:t>Deletion anomaly.</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000100" y="3276600"/>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357158" y="642918"/>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357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257301" y="2420832"/>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357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257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152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147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143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143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115166" y="1556792"/>
            <a:ext cx="6913668" cy="2831544"/>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000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143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285720" y="3276602"/>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143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1835696" y="1772816"/>
            <a:ext cx="5778973" cy="1631216"/>
          </a:xfrm>
          <a:prstGeom prst="rect">
            <a:avLst/>
          </a:prstGeom>
        </p:spPr>
        <p:txBody>
          <a:bodyPr wrap="square">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785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857224" y="2500306"/>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357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606675" y="571481"/>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571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71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71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589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1475656" y="1916832"/>
            <a:ext cx="6552728" cy="1631216"/>
          </a:xfrm>
          <a:prstGeom prst="rect">
            <a:avLst/>
          </a:prstGeom>
        </p:spPr>
        <p:txBody>
          <a:bodyPr wrap="square">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500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42844" y="714356"/>
            <a:ext cx="8786874"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00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357158"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642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285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249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25829</TotalTime>
  <Words>41109</Words>
  <Application>Microsoft Office PowerPoint</Application>
  <PresentationFormat>On-screen Show (4:3)</PresentationFormat>
  <Paragraphs>4545</Paragraphs>
  <Slides>523</Slides>
  <Notes>10</Notes>
  <HiddenSlides>143</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523</vt:i4>
      </vt:variant>
    </vt:vector>
  </HeadingPairs>
  <TitlesOfParts>
    <vt:vector size="559"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4927</cp:revision>
  <dcterms:created xsi:type="dcterms:W3CDTF">2015-10-09T06:09:34Z</dcterms:created>
  <dcterms:modified xsi:type="dcterms:W3CDTF">2020-04-28T07:45:50Z</dcterms:modified>
</cp:coreProperties>
</file>